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369" r:id="rId2"/>
    <p:sldId id="315" r:id="rId3"/>
    <p:sldId id="350" r:id="rId4"/>
    <p:sldId id="340" r:id="rId5"/>
    <p:sldId id="341" r:id="rId6"/>
    <p:sldId id="316" r:id="rId7"/>
    <p:sldId id="342" r:id="rId8"/>
    <p:sldId id="356" r:id="rId9"/>
    <p:sldId id="344" r:id="rId10"/>
    <p:sldId id="345" r:id="rId11"/>
    <p:sldId id="346" r:id="rId12"/>
    <p:sldId id="347" r:id="rId13"/>
    <p:sldId id="348" r:id="rId14"/>
    <p:sldId id="349" r:id="rId15"/>
    <p:sldId id="351" r:id="rId16"/>
    <p:sldId id="352" r:id="rId17"/>
    <p:sldId id="353" r:id="rId18"/>
    <p:sldId id="354" r:id="rId19"/>
    <p:sldId id="355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97BF"/>
    <a:srgbClr val="484C4D"/>
    <a:srgbClr val="D18451"/>
    <a:srgbClr val="DFB44B"/>
    <a:srgbClr val="6F4A36"/>
    <a:srgbClr val="727272"/>
    <a:srgbClr val="4B3225"/>
    <a:srgbClr val="7FA963"/>
    <a:srgbClr val="F5F4FC"/>
    <a:srgbClr val="EBD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0" autoAdjust="0"/>
    <p:restoredTop sz="84916" autoAdjust="0"/>
  </p:normalViewPr>
  <p:slideViewPr>
    <p:cSldViewPr snapToGrid="0">
      <p:cViewPr varScale="1">
        <p:scale>
          <a:sx n="63" d="100"/>
          <a:sy n="63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64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87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3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2020/2/17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jpg"/><Relationship Id="rId7" Type="http://schemas.openxmlformats.org/officeDocument/2006/relationships/image" Target="../media/image25.jpg"/><Relationship Id="rId12" Type="http://schemas.openxmlformats.org/officeDocument/2006/relationships/image" Target="../media/image36.png"/><Relationship Id="rId2" Type="http://schemas.openxmlformats.org/officeDocument/2006/relationships/image" Target="../media/image28.jpe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11" Type="http://schemas.microsoft.com/office/2007/relationships/hdphoto" Target="../media/hdphoto1.wdp"/><Relationship Id="rId5" Type="http://schemas.openxmlformats.org/officeDocument/2006/relationships/image" Target="../media/image31.jp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30.gif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jp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椭圆 130"/>
          <p:cNvSpPr/>
          <p:nvPr/>
        </p:nvSpPr>
        <p:spPr>
          <a:xfrm>
            <a:off x="2423127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4163510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5917692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7674056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grpSp>
        <p:nvGrpSpPr>
          <p:cNvPr id="135" name="组合 134"/>
          <p:cNvGrpSpPr/>
          <p:nvPr/>
        </p:nvGrpSpPr>
        <p:grpSpPr>
          <a:xfrm>
            <a:off x="2585559" y="1311278"/>
            <a:ext cx="1806507" cy="1800312"/>
            <a:chOff x="3768359" y="1725446"/>
            <a:chExt cx="1930605" cy="1930605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5E66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4311941" y="1311278"/>
            <a:ext cx="1806507" cy="1800312"/>
            <a:chOff x="3768359" y="1725446"/>
            <a:chExt cx="1930605" cy="1930605"/>
          </a:xfrm>
        </p:grpSpPr>
        <p:sp>
          <p:nvSpPr>
            <p:cNvPr id="13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FAB3F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6060070" y="1311278"/>
            <a:ext cx="1806507" cy="1800312"/>
            <a:chOff x="3768359" y="1725446"/>
            <a:chExt cx="1930605" cy="1930605"/>
          </a:xfrm>
        </p:grpSpPr>
        <p:sp>
          <p:nvSpPr>
            <p:cNvPr id="14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7800681" y="1311278"/>
            <a:ext cx="1806507" cy="1800312"/>
            <a:chOff x="3768359" y="1725446"/>
            <a:chExt cx="1930605" cy="1930605"/>
          </a:xfrm>
        </p:grpSpPr>
        <p:sp>
          <p:nvSpPr>
            <p:cNvPr id="14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7" name="矩形 146"/>
          <p:cNvSpPr/>
          <p:nvPr/>
        </p:nvSpPr>
        <p:spPr>
          <a:xfrm>
            <a:off x="2867075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毕</a:t>
            </a:r>
          </a:p>
        </p:txBody>
      </p:sp>
      <p:sp>
        <p:nvSpPr>
          <p:cNvPr id="148" name="矩形 147"/>
          <p:cNvSpPr/>
          <p:nvPr/>
        </p:nvSpPr>
        <p:spPr>
          <a:xfrm>
            <a:off x="4584182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</a:p>
        </p:txBody>
      </p:sp>
      <p:sp>
        <p:nvSpPr>
          <p:cNvPr id="149" name="矩形 148"/>
          <p:cNvSpPr/>
          <p:nvPr/>
        </p:nvSpPr>
        <p:spPr>
          <a:xfrm>
            <a:off x="6364784" y="1521115"/>
            <a:ext cx="1245413" cy="1349660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</a:p>
        </p:txBody>
      </p:sp>
      <p:sp>
        <p:nvSpPr>
          <p:cNvPr id="150" name="矩形 149"/>
          <p:cNvSpPr/>
          <p:nvPr/>
        </p:nvSpPr>
        <p:spPr>
          <a:xfrm>
            <a:off x="8105918" y="1478519"/>
            <a:ext cx="1245413" cy="1349660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1991590" y="2143943"/>
            <a:ext cx="431536" cy="430056"/>
            <a:chOff x="3768359" y="1725446"/>
            <a:chExt cx="1930605" cy="1930605"/>
          </a:xfrm>
        </p:grpSpPr>
        <p:sp>
          <p:nvSpPr>
            <p:cNvPr id="15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569482" y="1951768"/>
            <a:ext cx="301964" cy="300928"/>
            <a:chOff x="3768359" y="1725446"/>
            <a:chExt cx="1930605" cy="1930605"/>
          </a:xfrm>
          <a:solidFill>
            <a:srgbClr val="EA5E66"/>
          </a:solidFill>
        </p:grpSpPr>
        <p:sp>
          <p:nvSpPr>
            <p:cNvPr id="15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grpFill/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4112487" y="1255111"/>
            <a:ext cx="216398" cy="215655"/>
            <a:chOff x="3768359" y="1725446"/>
            <a:chExt cx="1930605" cy="1930605"/>
          </a:xfrm>
        </p:grpSpPr>
        <p:sp>
          <p:nvSpPr>
            <p:cNvPr id="158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931197" y="1197268"/>
            <a:ext cx="308786" cy="307727"/>
            <a:chOff x="3768359" y="1725446"/>
            <a:chExt cx="1930605" cy="1930605"/>
          </a:xfrm>
        </p:grpSpPr>
        <p:sp>
          <p:nvSpPr>
            <p:cNvPr id="16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5909088" y="2947459"/>
            <a:ext cx="266481" cy="265568"/>
            <a:chOff x="3768359" y="1725446"/>
            <a:chExt cx="1930605" cy="1930605"/>
          </a:xfrm>
        </p:grpSpPr>
        <p:sp>
          <p:nvSpPr>
            <p:cNvPr id="16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4224225" y="2925061"/>
            <a:ext cx="274147" cy="273207"/>
            <a:chOff x="3768359" y="1725446"/>
            <a:chExt cx="1930605" cy="1930605"/>
          </a:xfrm>
        </p:grpSpPr>
        <p:sp>
          <p:nvSpPr>
            <p:cNvPr id="16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7717546" y="1093920"/>
            <a:ext cx="269944" cy="269018"/>
            <a:chOff x="3768359" y="1725446"/>
            <a:chExt cx="1930605" cy="1930605"/>
          </a:xfrm>
        </p:grpSpPr>
        <p:sp>
          <p:nvSpPr>
            <p:cNvPr id="17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7823792" y="3016902"/>
            <a:ext cx="238509" cy="237691"/>
            <a:chOff x="3768359" y="1725446"/>
            <a:chExt cx="1930605" cy="1930605"/>
          </a:xfrm>
        </p:grpSpPr>
        <p:sp>
          <p:nvSpPr>
            <p:cNvPr id="17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9656270" y="2067289"/>
            <a:ext cx="431536" cy="430056"/>
            <a:chOff x="3768359" y="1725446"/>
            <a:chExt cx="1930605" cy="1930605"/>
          </a:xfrm>
        </p:grpSpPr>
        <p:sp>
          <p:nvSpPr>
            <p:cNvPr id="17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10185564" y="1885611"/>
            <a:ext cx="301964" cy="300928"/>
            <a:chOff x="3768359" y="1725446"/>
            <a:chExt cx="1930605" cy="1930605"/>
          </a:xfrm>
        </p:grpSpPr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DA93E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10631030" y="2144870"/>
            <a:ext cx="216398" cy="215655"/>
            <a:chOff x="3768359" y="1725446"/>
            <a:chExt cx="1930605" cy="1930605"/>
          </a:xfrm>
        </p:grpSpPr>
        <p:sp>
          <p:nvSpPr>
            <p:cNvPr id="18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1128598" y="2104376"/>
            <a:ext cx="216398" cy="215655"/>
            <a:chOff x="3768359" y="1725446"/>
            <a:chExt cx="1930605" cy="1930605"/>
          </a:xfrm>
        </p:grpSpPr>
        <p:sp>
          <p:nvSpPr>
            <p:cNvPr id="18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7" name="圆角矩形 186"/>
          <p:cNvSpPr/>
          <p:nvPr/>
        </p:nvSpPr>
        <p:spPr>
          <a:xfrm>
            <a:off x="2661130" y="3926427"/>
            <a:ext cx="7250411" cy="672074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/>
          </a:p>
        </p:txBody>
      </p:sp>
      <p:sp>
        <p:nvSpPr>
          <p:cNvPr id="188" name="TextBox 187"/>
          <p:cNvSpPr txBox="1"/>
          <p:nvPr/>
        </p:nvSpPr>
        <p:spPr>
          <a:xfrm>
            <a:off x="4500487" y="3906616"/>
            <a:ext cx="3546742" cy="692337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pPr algn="ctr"/>
            <a:r>
              <a:rPr lang="zh-CN" altLang="en-US" sz="3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内蒙古师范大学</a:t>
            </a:r>
            <a:endParaRPr lang="zh-CN" altLang="en-US" sz="3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2447298" y="3888415"/>
            <a:ext cx="959758" cy="766159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0" name="圆角矩形 189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1" name="圆角矩形 190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92" name="Picture 2" descr="C:\Users\Administrator\Desktop\手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288486" y="4022438"/>
            <a:ext cx="3945053" cy="3835091"/>
          </a:xfrm>
          <a:prstGeom prst="rect">
            <a:avLst/>
          </a:prstGeom>
          <a:noFill/>
        </p:spPr>
      </p:pic>
      <p:sp>
        <p:nvSpPr>
          <p:cNvPr id="193" name="TextBox 7"/>
          <p:cNvSpPr>
            <a:spLocks noChangeArrowheads="1"/>
          </p:cNvSpPr>
          <p:nvPr/>
        </p:nvSpPr>
        <p:spPr bwMode="auto">
          <a:xfrm>
            <a:off x="4503476" y="5270334"/>
            <a:ext cx="39828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b="1" dirty="0">
                <a:solidFill>
                  <a:srgbClr val="006C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计算机科学技术学院</a:t>
            </a:r>
            <a:endParaRPr lang="zh-CN" altLang="en-US" sz="3200" b="1" dirty="0">
              <a:solidFill>
                <a:srgbClr val="006C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2190328" y="7890561"/>
            <a:ext cx="856041" cy="358788"/>
          </a:xfrm>
          <a:prstGeom prst="rect">
            <a:avLst/>
          </a:prstGeom>
          <a:noFill/>
        </p:spPr>
        <p:txBody>
          <a:bodyPr wrap="none" lIns="81060" tIns="40531" rIns="81060" bIns="40531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pic>
        <p:nvPicPr>
          <p:cNvPr id="84" name="media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28700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76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5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3" presetClass="path" presetSubtype="0" accel="50000" decel="5000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-4.16667E-6 4.81481E-6 L 0.575 4.81481E-6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8.33333E-7 -3.7037E-6 L 0.58346 -3.7037E-6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6" presetClass="entr" presetSubtype="21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5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47" grpId="0"/>
      <p:bldP spid="148" grpId="0"/>
      <p:bldP spid="149" grpId="0"/>
      <p:bldP spid="150" grpId="0"/>
      <p:bldP spid="187" grpId="0" animBg="1"/>
      <p:bldP spid="188" grpId="0"/>
      <p:bldP spid="193" grpId="0"/>
      <p:bldP spid="2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26A797C-DC59-40E5-9489-9EA38459CB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3"/>
          <a:stretch/>
        </p:blipFill>
        <p:spPr>
          <a:xfrm>
            <a:off x="5061216" y="2076788"/>
            <a:ext cx="2060844" cy="1386579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209B4205-F87D-4116-9008-51442830919B}"/>
              </a:ext>
            </a:extLst>
          </p:cNvPr>
          <p:cNvSpPr txBox="1"/>
          <p:nvPr/>
        </p:nvSpPr>
        <p:spPr>
          <a:xfrm>
            <a:off x="5983758" y="21161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模拟信号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D0A964-A313-4A0E-9AF4-9E417E194043}"/>
              </a:ext>
            </a:extLst>
          </p:cNvPr>
          <p:cNvGrpSpPr/>
          <p:nvPr/>
        </p:nvGrpSpPr>
        <p:grpSpPr>
          <a:xfrm>
            <a:off x="2877006" y="2686259"/>
            <a:ext cx="1826141" cy="252637"/>
            <a:chOff x="4488665" y="2610126"/>
            <a:chExt cx="3419854" cy="38472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7E9677F-2522-40CF-AEA9-2BA94471D0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8665" y="2994845"/>
              <a:ext cx="3419854" cy="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452C85E-DC2D-439D-B850-1C390DE138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7495" y="2610126"/>
              <a:ext cx="481024" cy="38472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88B4F37-5AD3-455F-89DF-61FEAAF1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2" b="25035"/>
          <a:stretch/>
        </p:blipFill>
        <p:spPr>
          <a:xfrm>
            <a:off x="9382441" y="2042530"/>
            <a:ext cx="2060844" cy="1455094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4E881E8-8199-4AC1-829D-E6868E57FA1F}"/>
              </a:ext>
            </a:extLst>
          </p:cNvPr>
          <p:cNvGrpSpPr/>
          <p:nvPr/>
        </p:nvGrpSpPr>
        <p:grpSpPr>
          <a:xfrm>
            <a:off x="7493674" y="2672709"/>
            <a:ext cx="1826141" cy="252637"/>
            <a:chOff x="4488665" y="2610126"/>
            <a:chExt cx="3419854" cy="38472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BD816B9-4A8E-47A8-AA2B-9BE5A6608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8665" y="2994845"/>
              <a:ext cx="3419854" cy="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F9B6AF7-9E4C-4E2E-BEBD-44CCDA26FC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7495" y="2610126"/>
              <a:ext cx="481024" cy="38472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56EF336-277A-46BF-A1B1-42B3F7BC5EF5}"/>
              </a:ext>
            </a:extLst>
          </p:cNvPr>
          <p:cNvGrpSpPr/>
          <p:nvPr/>
        </p:nvGrpSpPr>
        <p:grpSpPr>
          <a:xfrm>
            <a:off x="1089668" y="4707658"/>
            <a:ext cx="1848863" cy="1056761"/>
            <a:chOff x="1089668" y="4707658"/>
            <a:chExt cx="1848863" cy="1056761"/>
          </a:xfrm>
        </p:grpSpPr>
        <p:sp>
          <p:nvSpPr>
            <p:cNvPr id="2" name="TextBox 7">
              <a:extLst>
                <a:ext uri="{FF2B5EF4-FFF2-40B4-BE49-F238E27FC236}">
                  <a16:creationId xmlns:a16="http://schemas.microsoft.com/office/drawing/2014/main" id="{967EDE6C-B4DA-42EB-92DA-5112B3B364C7}"/>
                </a:ext>
              </a:extLst>
            </p:cNvPr>
            <p:cNvSpPr txBox="1"/>
            <p:nvPr/>
          </p:nvSpPr>
          <p:spPr>
            <a:xfrm>
              <a:off x="1112390" y="489522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思源黑体" panose="020B0500000000000000" pitchFamily="34" charset="-122"/>
                </a:rPr>
                <a:t>数字信号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3B55B6D8-58A2-433B-9653-0FB25CA212D9}"/>
                </a:ext>
              </a:extLst>
            </p:cNvPr>
            <p:cNvSpPr/>
            <p:nvPr/>
          </p:nvSpPr>
          <p:spPr>
            <a:xfrm>
              <a:off x="1089668" y="4707658"/>
              <a:ext cx="1787338" cy="1056761"/>
            </a:xfrm>
            <a:prstGeom prst="round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F84FDB7-5CE8-41BE-AF62-2145A593E640}"/>
              </a:ext>
            </a:extLst>
          </p:cNvPr>
          <p:cNvCxnSpPr>
            <a:cxnSpLocks/>
          </p:cNvCxnSpPr>
          <p:nvPr/>
        </p:nvCxnSpPr>
        <p:spPr>
          <a:xfrm>
            <a:off x="1906900" y="3561161"/>
            <a:ext cx="0" cy="1077659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7B55DB-DA9F-4315-BF5B-C9C932931B09}"/>
              </a:ext>
            </a:extLst>
          </p:cNvPr>
          <p:cNvGrpSpPr/>
          <p:nvPr/>
        </p:nvGrpSpPr>
        <p:grpSpPr>
          <a:xfrm>
            <a:off x="748715" y="1589655"/>
            <a:ext cx="2286590" cy="2290109"/>
            <a:chOff x="748715" y="1589655"/>
            <a:chExt cx="2286590" cy="2290109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0B7FE76-5069-4B29-9BB2-DEA7823C2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15" y="1589655"/>
              <a:ext cx="2286590" cy="229010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BE689AF-9E5B-4CC9-867A-439484F25833}"/>
                </a:ext>
              </a:extLst>
            </p:cNvPr>
            <p:cNvSpPr/>
            <p:nvPr/>
          </p:nvSpPr>
          <p:spPr>
            <a:xfrm>
              <a:off x="1089668" y="2150342"/>
              <a:ext cx="1589364" cy="913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EE4B19-192D-4CF1-8BC7-F5BB64629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017" y="2231050"/>
              <a:ext cx="681986" cy="752262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BFE719E7-E3BF-433D-93F7-FD0687155147}"/>
              </a:ext>
            </a:extLst>
          </p:cNvPr>
          <p:cNvSpPr txBox="1"/>
          <p:nvPr/>
        </p:nvSpPr>
        <p:spPr>
          <a:xfrm>
            <a:off x="3156885" y="2418619"/>
            <a:ext cx="1258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转换设备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9F2A93F-7701-4C62-AFB9-435F6BAF64CA}"/>
              </a:ext>
            </a:extLst>
          </p:cNvPr>
          <p:cNvSpPr txBox="1"/>
          <p:nvPr/>
        </p:nvSpPr>
        <p:spPr>
          <a:xfrm>
            <a:off x="7929228" y="2516270"/>
            <a:ext cx="837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播放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9F4BE6-10EA-4D5B-954D-85DCA675585C}"/>
              </a:ext>
            </a:extLst>
          </p:cNvPr>
          <p:cNvSpPr txBox="1"/>
          <p:nvPr/>
        </p:nvSpPr>
        <p:spPr>
          <a:xfrm>
            <a:off x="748438" y="773911"/>
            <a:ext cx="471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数字信号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转换成</a:t>
            </a:r>
            <a:r>
              <a:rPr lang="zh-CN" altLang="en-US" sz="3200" dirty="0">
                <a:solidFill>
                  <a:srgbClr val="FF0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模拟信号</a:t>
            </a:r>
          </a:p>
        </p:txBody>
      </p:sp>
    </p:spTree>
    <p:extLst>
      <p:ext uri="{BB962C8B-B14F-4D97-AF65-F5344CB8AC3E}">
        <p14:creationId xmlns:p14="http://schemas.microsoft.com/office/powerpoint/2010/main" val="89460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B11DFB3-883F-42B5-A012-5BFA176B310E}"/>
              </a:ext>
            </a:extLst>
          </p:cNvPr>
          <p:cNvGrpSpPr/>
          <p:nvPr/>
        </p:nvGrpSpPr>
        <p:grpSpPr>
          <a:xfrm>
            <a:off x="2775857" y="226128"/>
            <a:ext cx="6847465" cy="6858000"/>
            <a:chOff x="2776770" y="226128"/>
            <a:chExt cx="6847465" cy="6858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AD7BD57-B42E-408A-9EF9-561B703F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6770" y="226128"/>
              <a:ext cx="6847465" cy="68580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69DDD40-9F5F-4B99-AFBC-BA5238127243}"/>
                </a:ext>
              </a:extLst>
            </p:cNvPr>
            <p:cNvSpPr/>
            <p:nvPr/>
          </p:nvSpPr>
          <p:spPr>
            <a:xfrm>
              <a:off x="3423303" y="1621469"/>
              <a:ext cx="5655383" cy="2937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0390DC0-7960-4D3E-891F-D3144854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43" y="1576340"/>
            <a:ext cx="5668830" cy="29825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153359-50D2-47B8-8F26-0BBA0DC2C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943" y="1576340"/>
            <a:ext cx="5668830" cy="29825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4828F4-1AA8-4DBB-9066-041FDE49B3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44" y="1576340"/>
            <a:ext cx="5672430" cy="29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E2A3CA-E543-4606-9596-7D3981F96D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67" y="649731"/>
            <a:ext cx="3736666" cy="52773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48BADC-FC56-4E36-B5F3-9B571D31F5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87" y="505096"/>
            <a:ext cx="5838825" cy="58478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4D9377-D8DE-4F1F-976A-F430EDE901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86" y="0"/>
            <a:ext cx="548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5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F17CC03F-B42A-4916-A24A-1F2627E485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00" y="747486"/>
            <a:ext cx="2001332" cy="200441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567FA01-8C18-4A4B-8643-963B4C2B4603}"/>
              </a:ext>
            </a:extLst>
          </p:cNvPr>
          <p:cNvGrpSpPr/>
          <p:nvPr/>
        </p:nvGrpSpPr>
        <p:grpSpPr>
          <a:xfrm>
            <a:off x="471947" y="1061884"/>
            <a:ext cx="6607279" cy="4513006"/>
            <a:chOff x="471947" y="1061884"/>
            <a:chExt cx="6607279" cy="451300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4DC09D3-AEB1-4DC5-BACC-922E89177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9" t="16297" r="6410" b="19447"/>
            <a:stretch/>
          </p:blipFill>
          <p:spPr>
            <a:xfrm>
              <a:off x="471947" y="1061884"/>
              <a:ext cx="6607279" cy="4513006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7208D27-1493-4678-9B1D-CAB206A18D5D}"/>
                </a:ext>
              </a:extLst>
            </p:cNvPr>
            <p:cNvSpPr txBox="1"/>
            <p:nvPr/>
          </p:nvSpPr>
          <p:spPr>
            <a:xfrm>
              <a:off x="1691047" y="2337648"/>
              <a:ext cx="405338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>
                  <a:latin typeface="手书体" panose="02010800040101010101" pitchFamily="2" charset="-122"/>
                  <a:ea typeface="手书体" panose="02010800040101010101" pitchFamily="2" charset="-122"/>
                </a:rPr>
                <a:t>数字化是将复杂多样的事物</a:t>
              </a:r>
              <a:r>
                <a:rPr lang="zh-CN" altLang="zh-CN" sz="2400" dirty="0">
                  <a:solidFill>
                    <a:schemeClr val="accent6">
                      <a:lumMod val="50000"/>
                    </a:schemeClr>
                  </a:solidFill>
                  <a:latin typeface="手书体" panose="02010800040101010101" pitchFamily="2" charset="-122"/>
                  <a:ea typeface="手书体" panose="02010800040101010101" pitchFamily="2" charset="-122"/>
                </a:rPr>
                <a:t>属性</a:t>
              </a:r>
              <a:r>
                <a:rPr lang="zh-CN" altLang="zh-CN" sz="2400" dirty="0">
                  <a:latin typeface="手书体" panose="02010800040101010101" pitchFamily="2" charset="-122"/>
                  <a:ea typeface="手书体" panose="02010800040101010101" pitchFamily="2" charset="-122"/>
                </a:rPr>
                <a:t>或</a:t>
              </a:r>
              <a:r>
                <a:rPr lang="zh-CN" altLang="zh-CN" sz="2400" dirty="0">
                  <a:solidFill>
                    <a:srgbClr val="7030A0"/>
                  </a:solidFill>
                  <a:latin typeface="手书体" panose="02010800040101010101" pitchFamily="2" charset="-122"/>
                  <a:ea typeface="手书体" panose="02010800040101010101" pitchFamily="2" charset="-122"/>
                </a:rPr>
                <a:t>特征</a:t>
              </a:r>
              <a:r>
                <a:rPr lang="zh-CN" altLang="zh-CN" sz="2400" dirty="0">
                  <a:latin typeface="手书体" panose="02010800040101010101" pitchFamily="2" charset="-122"/>
                  <a:ea typeface="手书体" panose="02010800040101010101" pitchFamily="2" charset="-122"/>
                </a:rPr>
                <a:t>转化为</a:t>
              </a:r>
              <a:r>
                <a:rPr lang="zh-CN" altLang="zh-CN" sz="2400" dirty="0">
                  <a:solidFill>
                    <a:schemeClr val="accent4">
                      <a:lumMod val="50000"/>
                    </a:schemeClr>
                  </a:solidFill>
                  <a:latin typeface="手书体" panose="02010800040101010101" pitchFamily="2" charset="-122"/>
                  <a:ea typeface="手书体" panose="02010800040101010101" pitchFamily="2" charset="-122"/>
                </a:rPr>
                <a:t>计算机</a:t>
              </a:r>
              <a:r>
                <a:rPr lang="zh-CN" altLang="zh-CN" sz="2400" dirty="0">
                  <a:latin typeface="手书体" panose="02010800040101010101" pitchFamily="2" charset="-122"/>
                  <a:ea typeface="手书体" panose="02010800040101010101" pitchFamily="2" charset="-122"/>
                </a:rPr>
                <a:t>可处理对象的过程。这些</a:t>
              </a:r>
              <a:r>
                <a:rPr lang="zh-CN" altLang="zh-CN" sz="2400" u="sng" dirty="0">
                  <a:latin typeface="手书体" panose="02010800040101010101" pitchFamily="2" charset="-122"/>
                  <a:ea typeface="手书体" panose="02010800040101010101" pitchFamily="2" charset="-122"/>
                </a:rPr>
                <a:t>信息</a:t>
              </a:r>
              <a:r>
                <a:rPr lang="zh-CN" altLang="zh-CN" sz="2400" dirty="0">
                  <a:latin typeface="手书体" panose="02010800040101010101" pitchFamily="2" charset="-122"/>
                  <a:ea typeface="手书体" panose="02010800040101010101" pitchFamily="2" charset="-122"/>
                </a:rPr>
                <a:t>被</a:t>
              </a:r>
              <a:r>
                <a:rPr lang="zh-CN" altLang="zh-CN" sz="2400" u="sng" dirty="0">
                  <a:latin typeface="手书体" panose="02010800040101010101" pitchFamily="2" charset="-122"/>
                  <a:ea typeface="手书体" panose="02010800040101010101" pitchFamily="2" charset="-122"/>
                </a:rPr>
                <a:t>数字化</a:t>
              </a:r>
              <a:r>
                <a:rPr lang="zh-CN" altLang="zh-CN" sz="2400" dirty="0">
                  <a:latin typeface="手书体" panose="02010800040101010101" pitchFamily="2" charset="-122"/>
                  <a:ea typeface="手书体" panose="02010800040101010101" pitchFamily="2" charset="-122"/>
                </a:rPr>
                <a:t>后可以更方便地在数字设备中</a:t>
              </a:r>
              <a:r>
                <a:rPr lang="zh-CN" altLang="zh-CN" sz="2400" dirty="0">
                  <a:solidFill>
                    <a:srgbClr val="FF0000"/>
                  </a:solidFill>
                  <a:latin typeface="手书体" panose="02010800040101010101" pitchFamily="2" charset="-122"/>
                  <a:ea typeface="手书体" panose="02010800040101010101" pitchFamily="2" charset="-122"/>
                </a:rPr>
                <a:t>存储</a:t>
              </a:r>
              <a:r>
                <a:rPr lang="zh-CN" altLang="zh-CN" sz="2400" dirty="0">
                  <a:latin typeface="手书体" panose="02010800040101010101" pitchFamily="2" charset="-122"/>
                  <a:ea typeface="手书体" panose="02010800040101010101" pitchFamily="2" charset="-122"/>
                </a:rPr>
                <a:t>、</a:t>
              </a:r>
              <a:r>
                <a:rPr lang="zh-CN" altLang="zh-CN" sz="2400" dirty="0">
                  <a:solidFill>
                    <a:schemeClr val="tx2"/>
                  </a:solidFill>
                  <a:latin typeface="手书体" panose="02010800040101010101" pitchFamily="2" charset="-122"/>
                  <a:ea typeface="手书体" panose="02010800040101010101" pitchFamily="2" charset="-122"/>
                </a:rPr>
                <a:t>处理</a:t>
              </a:r>
              <a:r>
                <a:rPr lang="zh-CN" altLang="zh-CN" sz="2400" dirty="0">
                  <a:latin typeface="手书体" panose="02010800040101010101" pitchFamily="2" charset="-122"/>
                  <a:ea typeface="手书体" panose="02010800040101010101" pitchFamily="2" charset="-122"/>
                </a:rPr>
                <a:t>和</a:t>
              </a:r>
              <a:r>
                <a:rPr lang="zh-CN" altLang="zh-CN" sz="2400" dirty="0">
                  <a:solidFill>
                    <a:schemeClr val="accent2"/>
                  </a:solidFill>
                  <a:latin typeface="手书体" panose="02010800040101010101" pitchFamily="2" charset="-122"/>
                  <a:ea typeface="手书体" panose="02010800040101010101" pitchFamily="2" charset="-122"/>
                </a:rPr>
                <a:t>传输</a:t>
              </a:r>
              <a:r>
                <a:rPr lang="zh-CN" altLang="zh-CN" sz="2400" dirty="0">
                  <a:latin typeface="手书体" panose="02010800040101010101" pitchFamily="2" charset="-122"/>
                  <a:ea typeface="手书体" panose="02010800040101010101" pitchFamily="2" charset="-122"/>
                </a:rPr>
                <a:t>。</a:t>
              </a:r>
              <a:endParaRPr lang="zh-CN" altLang="en-US" sz="2400" dirty="0">
                <a:latin typeface="手书体" panose="02010800040101010101" pitchFamily="2" charset="-122"/>
                <a:ea typeface="手书体" panose="0201080004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41420CD-6ED4-4334-BB45-D9C7ADAB565C}"/>
              </a:ext>
            </a:extLst>
          </p:cNvPr>
          <p:cNvSpPr txBox="1"/>
          <p:nvPr/>
        </p:nvSpPr>
        <p:spPr>
          <a:xfrm>
            <a:off x="7195080" y="2337648"/>
            <a:ext cx="1103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属性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F2C46E-ACB0-45C3-A733-C6C72738CDA3}"/>
              </a:ext>
            </a:extLst>
          </p:cNvPr>
          <p:cNvSpPr txBox="1"/>
          <p:nvPr/>
        </p:nvSpPr>
        <p:spPr>
          <a:xfrm>
            <a:off x="7195080" y="3935578"/>
            <a:ext cx="1103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特征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48A4A0-1568-4B49-9927-67040D2F05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753" y="2365187"/>
            <a:ext cx="1906400" cy="19064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46ACFCD-839A-4D8D-808A-28F04D317678}"/>
              </a:ext>
            </a:extLst>
          </p:cNvPr>
          <p:cNvCxnSpPr>
            <a:cxnSpLocks/>
          </p:cNvCxnSpPr>
          <p:nvPr/>
        </p:nvCxnSpPr>
        <p:spPr>
          <a:xfrm>
            <a:off x="8298165" y="2651345"/>
            <a:ext cx="1249587" cy="68835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D50FF6D-0D42-4E07-9F35-1030A1C18E48}"/>
              </a:ext>
            </a:extLst>
          </p:cNvPr>
          <p:cNvCxnSpPr>
            <a:cxnSpLocks/>
          </p:cNvCxnSpPr>
          <p:nvPr/>
        </p:nvCxnSpPr>
        <p:spPr>
          <a:xfrm flipV="1">
            <a:off x="8309352" y="3339696"/>
            <a:ext cx="1249587" cy="80700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ECA18FE-2D70-484E-9479-8ED9C9D8BD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01" y="2426795"/>
            <a:ext cx="2001332" cy="200441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A7A852A-B85A-4A5E-AF8E-FBDC012B40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CF7F1"/>
              </a:clrFrom>
              <a:clrTo>
                <a:srgbClr val="FCF7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636" y="4203312"/>
            <a:ext cx="1906400" cy="175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A50AC1-F2CC-4EC5-9B54-D061A29E9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61F3E"/>
              </a:clrFrom>
              <a:clrTo>
                <a:srgbClr val="061F3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97" y="935001"/>
            <a:ext cx="2050616" cy="205377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82B7075-EF4D-49E5-9557-FB596646C6F0}"/>
              </a:ext>
            </a:extLst>
          </p:cNvPr>
          <p:cNvGrpSpPr/>
          <p:nvPr/>
        </p:nvGrpSpPr>
        <p:grpSpPr>
          <a:xfrm>
            <a:off x="6995888" y="1239801"/>
            <a:ext cx="2848142" cy="1748971"/>
            <a:chOff x="3947886" y="2820851"/>
            <a:chExt cx="2848142" cy="174897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32A7E7E-C8A9-48FF-87AB-37F95BCC1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7886" y="2820851"/>
              <a:ext cx="2688485" cy="157117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AD8B938-1C33-4D6A-8BF9-E27B7F5A5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122" y="2820851"/>
              <a:ext cx="1865906" cy="1748971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45CA322-CB70-4E22-A685-DF28B438B9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88" y="4017999"/>
            <a:ext cx="2704515" cy="27045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E7E70E-3CAC-4731-AD89-5F3537F7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25" y="3627342"/>
            <a:ext cx="2700360" cy="27045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871633-8465-4876-A0DA-79F138FBC2F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00" y="2475800"/>
            <a:ext cx="1906400" cy="1906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D8E6F5D-E22E-430B-9170-8B075754E7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36" y="1361947"/>
            <a:ext cx="1412336" cy="10427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31B33E6-3DF4-4275-B883-98C77313C8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93" y="4871356"/>
            <a:ext cx="1412336" cy="11144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BA97C05-52F3-4E10-93EE-86962117A4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3" y="5090797"/>
            <a:ext cx="1412336" cy="108407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A9AB2BA-527D-4F45-BF4D-3FABF99D19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66" y="210574"/>
            <a:ext cx="1412336" cy="11116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EA52B9F-B89A-4EE8-8953-43C51D6D34E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45" y="383311"/>
            <a:ext cx="1412336" cy="114200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55BC711-9CF2-49FE-8F75-2EE2092B68F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440" y="1759683"/>
            <a:ext cx="1412336" cy="105925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3667549-A75E-4011-82FB-F1015B176A8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85" y="3429000"/>
            <a:ext cx="1412336" cy="141233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6998AB7-8141-4A19-9EFB-3AA4E20452F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03156" y="3253028"/>
            <a:ext cx="1415841" cy="1114422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03FB2B8-4CA0-442A-9437-A19D28E3F5F7}"/>
              </a:ext>
            </a:extLst>
          </p:cNvPr>
          <p:cNvCxnSpPr>
            <a:cxnSpLocks/>
          </p:cNvCxnSpPr>
          <p:nvPr/>
        </p:nvCxnSpPr>
        <p:spPr>
          <a:xfrm>
            <a:off x="5300048" y="1637120"/>
            <a:ext cx="413723" cy="1091327"/>
          </a:xfrm>
          <a:prstGeom prst="line">
            <a:avLst/>
          </a:prstGeom>
          <a:ln w="57150">
            <a:solidFill>
              <a:srgbClr val="7FA9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61E6CE8-CDB3-4069-9507-D06D92D60D78}"/>
              </a:ext>
            </a:extLst>
          </p:cNvPr>
          <p:cNvCxnSpPr>
            <a:cxnSpLocks/>
          </p:cNvCxnSpPr>
          <p:nvPr/>
        </p:nvCxnSpPr>
        <p:spPr>
          <a:xfrm flipH="1">
            <a:off x="6454004" y="1484107"/>
            <a:ext cx="619310" cy="1232902"/>
          </a:xfrm>
          <a:prstGeom prst="line">
            <a:avLst/>
          </a:prstGeom>
          <a:ln w="57150">
            <a:solidFill>
              <a:srgbClr val="6C97B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000D1F4-8B01-404D-BDBA-A1E1FF8425BB}"/>
              </a:ext>
            </a:extLst>
          </p:cNvPr>
          <p:cNvCxnSpPr>
            <a:cxnSpLocks/>
          </p:cNvCxnSpPr>
          <p:nvPr/>
        </p:nvCxnSpPr>
        <p:spPr>
          <a:xfrm flipV="1">
            <a:off x="7020001" y="2228405"/>
            <a:ext cx="1003133" cy="681724"/>
          </a:xfrm>
          <a:prstGeom prst="line">
            <a:avLst/>
          </a:prstGeom>
          <a:ln w="57150">
            <a:solidFill>
              <a:srgbClr val="484C4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D0B4960-BC8E-496D-838D-6DAA6038BB73}"/>
              </a:ext>
            </a:extLst>
          </p:cNvPr>
          <p:cNvCxnSpPr>
            <a:cxnSpLocks/>
          </p:cNvCxnSpPr>
          <p:nvPr/>
        </p:nvCxnSpPr>
        <p:spPr>
          <a:xfrm flipV="1">
            <a:off x="4299352" y="3797179"/>
            <a:ext cx="729446" cy="232948"/>
          </a:xfrm>
          <a:prstGeom prst="line">
            <a:avLst/>
          </a:prstGeom>
          <a:ln w="57150">
            <a:solidFill>
              <a:srgbClr val="72727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90AE80E-4019-4D21-A33A-CF3F806C0E9D}"/>
              </a:ext>
            </a:extLst>
          </p:cNvPr>
          <p:cNvCxnSpPr>
            <a:cxnSpLocks/>
          </p:cNvCxnSpPr>
          <p:nvPr/>
        </p:nvCxnSpPr>
        <p:spPr>
          <a:xfrm>
            <a:off x="4213881" y="2728447"/>
            <a:ext cx="1101512" cy="583969"/>
          </a:xfrm>
          <a:prstGeom prst="line">
            <a:avLst/>
          </a:prstGeom>
          <a:ln w="57150">
            <a:solidFill>
              <a:srgbClr val="4B322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44AC462-CD2B-4A61-9B95-25575DAA0CA4}"/>
              </a:ext>
            </a:extLst>
          </p:cNvPr>
          <p:cNvCxnSpPr>
            <a:cxnSpLocks/>
          </p:cNvCxnSpPr>
          <p:nvPr/>
        </p:nvCxnSpPr>
        <p:spPr>
          <a:xfrm flipH="1">
            <a:off x="5573485" y="4176457"/>
            <a:ext cx="484927" cy="847971"/>
          </a:xfrm>
          <a:prstGeom prst="line">
            <a:avLst/>
          </a:prstGeom>
          <a:ln w="57150">
            <a:solidFill>
              <a:srgbClr val="6F4A3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46E2E92-922A-4EEA-804F-2BD37B606E9B}"/>
              </a:ext>
            </a:extLst>
          </p:cNvPr>
          <p:cNvCxnSpPr>
            <a:cxnSpLocks/>
          </p:cNvCxnSpPr>
          <p:nvPr/>
        </p:nvCxnSpPr>
        <p:spPr>
          <a:xfrm>
            <a:off x="7277299" y="3609049"/>
            <a:ext cx="656415" cy="36585"/>
          </a:xfrm>
          <a:prstGeom prst="line">
            <a:avLst/>
          </a:prstGeom>
          <a:ln w="57150">
            <a:solidFill>
              <a:srgbClr val="D1845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9EF962E-CF34-4C78-9CB2-436B9420D510}"/>
              </a:ext>
            </a:extLst>
          </p:cNvPr>
          <p:cNvCxnSpPr>
            <a:cxnSpLocks/>
          </p:cNvCxnSpPr>
          <p:nvPr/>
        </p:nvCxnSpPr>
        <p:spPr>
          <a:xfrm>
            <a:off x="6967673" y="4265987"/>
            <a:ext cx="724032" cy="704015"/>
          </a:xfrm>
          <a:prstGeom prst="line">
            <a:avLst/>
          </a:prstGeom>
          <a:ln w="57150">
            <a:solidFill>
              <a:srgbClr val="DFB44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0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CAB7CB39-07BA-485A-A5FC-032A64421EFB}"/>
              </a:ext>
            </a:extLst>
          </p:cNvPr>
          <p:cNvSpPr>
            <a:spLocks noEditPoints="1"/>
          </p:cNvSpPr>
          <p:nvPr/>
        </p:nvSpPr>
        <p:spPr bwMode="auto">
          <a:xfrm>
            <a:off x="3597867" y="1847793"/>
            <a:ext cx="4996266" cy="3162413"/>
          </a:xfrm>
          <a:custGeom>
            <a:avLst/>
            <a:gdLst>
              <a:gd name="T0" fmla="*/ 942 w 948"/>
              <a:gd name="T1" fmla="*/ 384 h 609"/>
              <a:gd name="T2" fmla="*/ 845 w 948"/>
              <a:gd name="T3" fmla="*/ 300 h 609"/>
              <a:gd name="T4" fmla="*/ 906 w 948"/>
              <a:gd name="T5" fmla="*/ 173 h 609"/>
              <a:gd name="T6" fmla="*/ 899 w 948"/>
              <a:gd name="T7" fmla="*/ 164 h 609"/>
              <a:gd name="T8" fmla="*/ 797 w 948"/>
              <a:gd name="T9" fmla="*/ 94 h 609"/>
              <a:gd name="T10" fmla="*/ 790 w 948"/>
              <a:gd name="T11" fmla="*/ 85 h 609"/>
              <a:gd name="T12" fmla="*/ 726 w 948"/>
              <a:gd name="T13" fmla="*/ 11 h 609"/>
              <a:gd name="T14" fmla="*/ 716 w 948"/>
              <a:gd name="T15" fmla="*/ 5 h 609"/>
              <a:gd name="T16" fmla="*/ 608 w 948"/>
              <a:gd name="T17" fmla="*/ 82 h 609"/>
              <a:gd name="T18" fmla="*/ 547 w 948"/>
              <a:gd name="T19" fmla="*/ 80 h 609"/>
              <a:gd name="T20" fmla="*/ 510 w 948"/>
              <a:gd name="T21" fmla="*/ 12 h 609"/>
              <a:gd name="T22" fmla="*/ 500 w 948"/>
              <a:gd name="T23" fmla="*/ 10 h 609"/>
              <a:gd name="T24" fmla="*/ 434 w 948"/>
              <a:gd name="T25" fmla="*/ 91 h 609"/>
              <a:gd name="T26" fmla="*/ 314 w 948"/>
              <a:gd name="T27" fmla="*/ 49 h 609"/>
              <a:gd name="T28" fmla="*/ 312 w 948"/>
              <a:gd name="T29" fmla="*/ 46 h 609"/>
              <a:gd name="T30" fmla="*/ 304 w 948"/>
              <a:gd name="T31" fmla="*/ 46 h 609"/>
              <a:gd name="T32" fmla="*/ 157 w 948"/>
              <a:gd name="T33" fmla="*/ 26 h 609"/>
              <a:gd name="T34" fmla="*/ 149 w 948"/>
              <a:gd name="T35" fmla="*/ 32 h 609"/>
              <a:gd name="T36" fmla="*/ 47 w 948"/>
              <a:gd name="T37" fmla="*/ 181 h 609"/>
              <a:gd name="T38" fmla="*/ 43 w 948"/>
              <a:gd name="T39" fmla="*/ 189 h 609"/>
              <a:gd name="T40" fmla="*/ 5 w 948"/>
              <a:gd name="T41" fmla="*/ 391 h 609"/>
              <a:gd name="T42" fmla="*/ 7 w 948"/>
              <a:gd name="T43" fmla="*/ 401 h 609"/>
              <a:gd name="T44" fmla="*/ 117 w 948"/>
              <a:gd name="T45" fmla="*/ 513 h 609"/>
              <a:gd name="T46" fmla="*/ 126 w 948"/>
              <a:gd name="T47" fmla="*/ 515 h 609"/>
              <a:gd name="T48" fmla="*/ 290 w 948"/>
              <a:gd name="T49" fmla="*/ 605 h 609"/>
              <a:gd name="T50" fmla="*/ 300 w 948"/>
              <a:gd name="T51" fmla="*/ 606 h 609"/>
              <a:gd name="T52" fmla="*/ 394 w 948"/>
              <a:gd name="T53" fmla="*/ 536 h 609"/>
              <a:gd name="T54" fmla="*/ 480 w 948"/>
              <a:gd name="T55" fmla="*/ 592 h 609"/>
              <a:gd name="T56" fmla="*/ 491 w 948"/>
              <a:gd name="T57" fmla="*/ 592 h 609"/>
              <a:gd name="T58" fmla="*/ 606 w 948"/>
              <a:gd name="T59" fmla="*/ 601 h 609"/>
              <a:gd name="T60" fmla="*/ 616 w 948"/>
              <a:gd name="T61" fmla="*/ 604 h 609"/>
              <a:gd name="T62" fmla="*/ 683 w 948"/>
              <a:gd name="T63" fmla="*/ 538 h 609"/>
              <a:gd name="T64" fmla="*/ 769 w 948"/>
              <a:gd name="T65" fmla="*/ 583 h 609"/>
              <a:gd name="T66" fmla="*/ 779 w 948"/>
              <a:gd name="T67" fmla="*/ 582 h 609"/>
              <a:gd name="T68" fmla="*/ 833 w 948"/>
              <a:gd name="T69" fmla="*/ 447 h 609"/>
              <a:gd name="T70" fmla="*/ 887 w 948"/>
              <a:gd name="T71" fmla="*/ 407 h 609"/>
              <a:gd name="T72" fmla="*/ 924 w 948"/>
              <a:gd name="T73" fmla="*/ 393 h 609"/>
              <a:gd name="T74" fmla="*/ 941 w 948"/>
              <a:gd name="T75" fmla="*/ 395 h 609"/>
              <a:gd name="T76" fmla="*/ 942 w 948"/>
              <a:gd name="T77" fmla="*/ 384 h 609"/>
              <a:gd name="T78" fmla="*/ 831 w 948"/>
              <a:gd name="T79" fmla="*/ 434 h 609"/>
              <a:gd name="T80" fmla="*/ 769 w 948"/>
              <a:gd name="T81" fmla="*/ 553 h 609"/>
              <a:gd name="T82" fmla="*/ 701 w 948"/>
              <a:gd name="T83" fmla="*/ 525 h 609"/>
              <a:gd name="T84" fmla="*/ 614 w 948"/>
              <a:gd name="T85" fmla="*/ 584 h 609"/>
              <a:gd name="T86" fmla="*/ 485 w 948"/>
              <a:gd name="T87" fmla="*/ 572 h 609"/>
              <a:gd name="T88" fmla="*/ 400 w 948"/>
              <a:gd name="T89" fmla="*/ 525 h 609"/>
              <a:gd name="T90" fmla="*/ 297 w 948"/>
              <a:gd name="T91" fmla="*/ 591 h 609"/>
              <a:gd name="T92" fmla="*/ 125 w 948"/>
              <a:gd name="T93" fmla="*/ 500 h 609"/>
              <a:gd name="T94" fmla="*/ 26 w 948"/>
              <a:gd name="T95" fmla="*/ 393 h 609"/>
              <a:gd name="T96" fmla="*/ 56 w 948"/>
              <a:gd name="T97" fmla="*/ 192 h 609"/>
              <a:gd name="T98" fmla="*/ 163 w 948"/>
              <a:gd name="T99" fmla="*/ 43 h 609"/>
              <a:gd name="T100" fmla="*/ 309 w 948"/>
              <a:gd name="T101" fmla="*/ 57 h 609"/>
              <a:gd name="T102" fmla="*/ 414 w 948"/>
              <a:gd name="T103" fmla="*/ 109 h 609"/>
              <a:gd name="T104" fmla="*/ 502 w 948"/>
              <a:gd name="T105" fmla="*/ 30 h 609"/>
              <a:gd name="T106" fmla="*/ 592 w 948"/>
              <a:gd name="T107" fmla="*/ 97 h 609"/>
              <a:gd name="T108" fmla="*/ 712 w 948"/>
              <a:gd name="T109" fmla="*/ 28 h 609"/>
              <a:gd name="T110" fmla="*/ 776 w 948"/>
              <a:gd name="T111" fmla="*/ 107 h 609"/>
              <a:gd name="T112" fmla="*/ 794 w 948"/>
              <a:gd name="T113" fmla="*/ 172 h 609"/>
              <a:gd name="T114" fmla="*/ 880 w 948"/>
              <a:gd name="T115" fmla="*/ 184 h 609"/>
              <a:gd name="T116" fmla="*/ 834 w 948"/>
              <a:gd name="T117" fmla="*/ 307 h 609"/>
              <a:gd name="T118" fmla="*/ 910 w 948"/>
              <a:gd name="T119" fmla="*/ 386 h 609"/>
              <a:gd name="T120" fmla="*/ 893 w 948"/>
              <a:gd name="T121" fmla="*/ 392 h 609"/>
              <a:gd name="T122" fmla="*/ 831 w 948"/>
              <a:gd name="T123" fmla="*/ 43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8" h="609">
                <a:moveTo>
                  <a:pt x="942" y="384"/>
                </a:moveTo>
                <a:cubicBezTo>
                  <a:pt x="899" y="372"/>
                  <a:pt x="850" y="350"/>
                  <a:pt x="845" y="300"/>
                </a:cubicBezTo>
                <a:cubicBezTo>
                  <a:pt x="840" y="254"/>
                  <a:pt x="875" y="204"/>
                  <a:pt x="906" y="173"/>
                </a:cubicBezTo>
                <a:cubicBezTo>
                  <a:pt x="911" y="169"/>
                  <a:pt x="905" y="161"/>
                  <a:pt x="899" y="164"/>
                </a:cubicBezTo>
                <a:cubicBezTo>
                  <a:pt x="849" y="192"/>
                  <a:pt x="743" y="164"/>
                  <a:pt x="797" y="94"/>
                </a:cubicBezTo>
                <a:cubicBezTo>
                  <a:pt x="801" y="90"/>
                  <a:pt x="796" y="81"/>
                  <a:pt x="790" y="85"/>
                </a:cubicBezTo>
                <a:cubicBezTo>
                  <a:pt x="736" y="126"/>
                  <a:pt x="716" y="53"/>
                  <a:pt x="726" y="11"/>
                </a:cubicBezTo>
                <a:cubicBezTo>
                  <a:pt x="728" y="5"/>
                  <a:pt x="720" y="0"/>
                  <a:pt x="716" y="5"/>
                </a:cubicBezTo>
                <a:cubicBezTo>
                  <a:pt x="688" y="39"/>
                  <a:pt x="650" y="68"/>
                  <a:pt x="608" y="82"/>
                </a:cubicBezTo>
                <a:cubicBezTo>
                  <a:pt x="588" y="88"/>
                  <a:pt x="566" y="90"/>
                  <a:pt x="547" y="80"/>
                </a:cubicBezTo>
                <a:cubicBezTo>
                  <a:pt x="522" y="68"/>
                  <a:pt x="514" y="37"/>
                  <a:pt x="510" y="12"/>
                </a:cubicBezTo>
                <a:cubicBezTo>
                  <a:pt x="509" y="7"/>
                  <a:pt x="502" y="6"/>
                  <a:pt x="500" y="10"/>
                </a:cubicBezTo>
                <a:cubicBezTo>
                  <a:pt x="483" y="42"/>
                  <a:pt x="466" y="74"/>
                  <a:pt x="434" y="91"/>
                </a:cubicBezTo>
                <a:cubicBezTo>
                  <a:pt x="391" y="114"/>
                  <a:pt x="330" y="95"/>
                  <a:pt x="314" y="49"/>
                </a:cubicBezTo>
                <a:cubicBezTo>
                  <a:pt x="314" y="47"/>
                  <a:pt x="313" y="47"/>
                  <a:pt x="312" y="46"/>
                </a:cubicBezTo>
                <a:cubicBezTo>
                  <a:pt x="310" y="44"/>
                  <a:pt x="307" y="43"/>
                  <a:pt x="304" y="46"/>
                </a:cubicBezTo>
                <a:cubicBezTo>
                  <a:pt x="268" y="87"/>
                  <a:pt x="192" y="53"/>
                  <a:pt x="157" y="26"/>
                </a:cubicBezTo>
                <a:cubicBezTo>
                  <a:pt x="153" y="23"/>
                  <a:pt x="148" y="28"/>
                  <a:pt x="149" y="32"/>
                </a:cubicBezTo>
                <a:cubicBezTo>
                  <a:pt x="170" y="98"/>
                  <a:pt x="125" y="189"/>
                  <a:pt x="47" y="181"/>
                </a:cubicBezTo>
                <a:cubicBezTo>
                  <a:pt x="43" y="181"/>
                  <a:pt x="41" y="186"/>
                  <a:pt x="43" y="189"/>
                </a:cubicBezTo>
                <a:cubicBezTo>
                  <a:pt x="78" y="254"/>
                  <a:pt x="89" y="358"/>
                  <a:pt x="5" y="391"/>
                </a:cubicBezTo>
                <a:cubicBezTo>
                  <a:pt x="0" y="393"/>
                  <a:pt x="0" y="401"/>
                  <a:pt x="7" y="401"/>
                </a:cubicBezTo>
                <a:cubicBezTo>
                  <a:pt x="74" y="405"/>
                  <a:pt x="104" y="451"/>
                  <a:pt x="117" y="513"/>
                </a:cubicBezTo>
                <a:cubicBezTo>
                  <a:pt x="118" y="517"/>
                  <a:pt x="123" y="518"/>
                  <a:pt x="126" y="515"/>
                </a:cubicBezTo>
                <a:cubicBezTo>
                  <a:pt x="193" y="438"/>
                  <a:pt x="273" y="536"/>
                  <a:pt x="290" y="605"/>
                </a:cubicBezTo>
                <a:cubicBezTo>
                  <a:pt x="291" y="609"/>
                  <a:pt x="297" y="609"/>
                  <a:pt x="300" y="606"/>
                </a:cubicBezTo>
                <a:cubicBezTo>
                  <a:pt x="325" y="572"/>
                  <a:pt x="348" y="537"/>
                  <a:pt x="394" y="536"/>
                </a:cubicBezTo>
                <a:cubicBezTo>
                  <a:pt x="430" y="535"/>
                  <a:pt x="474" y="553"/>
                  <a:pt x="480" y="592"/>
                </a:cubicBezTo>
                <a:cubicBezTo>
                  <a:pt x="481" y="597"/>
                  <a:pt x="490" y="597"/>
                  <a:pt x="491" y="592"/>
                </a:cubicBezTo>
                <a:cubicBezTo>
                  <a:pt x="504" y="520"/>
                  <a:pt x="602" y="530"/>
                  <a:pt x="606" y="601"/>
                </a:cubicBezTo>
                <a:cubicBezTo>
                  <a:pt x="606" y="606"/>
                  <a:pt x="614" y="609"/>
                  <a:pt x="616" y="604"/>
                </a:cubicBezTo>
                <a:cubicBezTo>
                  <a:pt x="630" y="573"/>
                  <a:pt x="649" y="547"/>
                  <a:pt x="683" y="538"/>
                </a:cubicBezTo>
                <a:cubicBezTo>
                  <a:pt x="720" y="528"/>
                  <a:pt x="763" y="542"/>
                  <a:pt x="769" y="583"/>
                </a:cubicBezTo>
                <a:cubicBezTo>
                  <a:pt x="770" y="589"/>
                  <a:pt x="780" y="588"/>
                  <a:pt x="779" y="582"/>
                </a:cubicBezTo>
                <a:cubicBezTo>
                  <a:pt x="775" y="531"/>
                  <a:pt x="797" y="482"/>
                  <a:pt x="833" y="447"/>
                </a:cubicBezTo>
                <a:cubicBezTo>
                  <a:pt x="849" y="431"/>
                  <a:pt x="869" y="419"/>
                  <a:pt x="887" y="407"/>
                </a:cubicBezTo>
                <a:cubicBezTo>
                  <a:pt x="898" y="400"/>
                  <a:pt x="911" y="395"/>
                  <a:pt x="924" y="393"/>
                </a:cubicBezTo>
                <a:cubicBezTo>
                  <a:pt x="930" y="392"/>
                  <a:pt x="935" y="395"/>
                  <a:pt x="941" y="395"/>
                </a:cubicBezTo>
                <a:cubicBezTo>
                  <a:pt x="947" y="395"/>
                  <a:pt x="948" y="386"/>
                  <a:pt x="942" y="384"/>
                </a:cubicBezTo>
                <a:close/>
                <a:moveTo>
                  <a:pt x="831" y="434"/>
                </a:moveTo>
                <a:cubicBezTo>
                  <a:pt x="796" y="463"/>
                  <a:pt x="773" y="508"/>
                  <a:pt x="769" y="553"/>
                </a:cubicBezTo>
                <a:cubicBezTo>
                  <a:pt x="755" y="533"/>
                  <a:pt x="729" y="525"/>
                  <a:pt x="701" y="525"/>
                </a:cubicBezTo>
                <a:cubicBezTo>
                  <a:pt x="661" y="525"/>
                  <a:pt x="633" y="551"/>
                  <a:pt x="614" y="584"/>
                </a:cubicBezTo>
                <a:cubicBezTo>
                  <a:pt x="597" y="522"/>
                  <a:pt x="511" y="512"/>
                  <a:pt x="485" y="572"/>
                </a:cubicBezTo>
                <a:cubicBezTo>
                  <a:pt x="471" y="541"/>
                  <a:pt x="433" y="527"/>
                  <a:pt x="400" y="525"/>
                </a:cubicBezTo>
                <a:cubicBezTo>
                  <a:pt x="351" y="522"/>
                  <a:pt x="323" y="557"/>
                  <a:pt x="297" y="591"/>
                </a:cubicBezTo>
                <a:cubicBezTo>
                  <a:pt x="274" y="518"/>
                  <a:pt x="194" y="433"/>
                  <a:pt x="125" y="500"/>
                </a:cubicBezTo>
                <a:cubicBezTo>
                  <a:pt x="112" y="445"/>
                  <a:pt x="82" y="403"/>
                  <a:pt x="26" y="393"/>
                </a:cubicBezTo>
                <a:cubicBezTo>
                  <a:pt x="94" y="353"/>
                  <a:pt x="89" y="259"/>
                  <a:pt x="56" y="192"/>
                </a:cubicBezTo>
                <a:cubicBezTo>
                  <a:pt x="130" y="193"/>
                  <a:pt x="175" y="111"/>
                  <a:pt x="163" y="43"/>
                </a:cubicBezTo>
                <a:cubicBezTo>
                  <a:pt x="204" y="70"/>
                  <a:pt x="271" y="93"/>
                  <a:pt x="309" y="57"/>
                </a:cubicBezTo>
                <a:cubicBezTo>
                  <a:pt x="325" y="98"/>
                  <a:pt x="370" y="118"/>
                  <a:pt x="414" y="109"/>
                </a:cubicBezTo>
                <a:cubicBezTo>
                  <a:pt x="458" y="100"/>
                  <a:pt x="482" y="67"/>
                  <a:pt x="502" y="30"/>
                </a:cubicBezTo>
                <a:cubicBezTo>
                  <a:pt x="513" y="73"/>
                  <a:pt x="542" y="104"/>
                  <a:pt x="592" y="97"/>
                </a:cubicBezTo>
                <a:cubicBezTo>
                  <a:pt x="637" y="92"/>
                  <a:pt x="680" y="62"/>
                  <a:pt x="712" y="28"/>
                </a:cubicBezTo>
                <a:cubicBezTo>
                  <a:pt x="710" y="72"/>
                  <a:pt x="734" y="123"/>
                  <a:pt x="776" y="107"/>
                </a:cubicBezTo>
                <a:cubicBezTo>
                  <a:pt x="766" y="130"/>
                  <a:pt x="769" y="154"/>
                  <a:pt x="794" y="172"/>
                </a:cubicBezTo>
                <a:cubicBezTo>
                  <a:pt x="818" y="189"/>
                  <a:pt x="852" y="192"/>
                  <a:pt x="880" y="184"/>
                </a:cubicBezTo>
                <a:cubicBezTo>
                  <a:pt x="851" y="218"/>
                  <a:pt x="829" y="262"/>
                  <a:pt x="834" y="307"/>
                </a:cubicBezTo>
                <a:cubicBezTo>
                  <a:pt x="838" y="348"/>
                  <a:pt x="874" y="372"/>
                  <a:pt x="910" y="386"/>
                </a:cubicBezTo>
                <a:cubicBezTo>
                  <a:pt x="905" y="387"/>
                  <a:pt x="899" y="389"/>
                  <a:pt x="893" y="392"/>
                </a:cubicBezTo>
                <a:cubicBezTo>
                  <a:pt x="871" y="403"/>
                  <a:pt x="850" y="419"/>
                  <a:pt x="831" y="43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506ADD-BD44-4648-81C7-FE2B2EAF29BF}"/>
              </a:ext>
            </a:extLst>
          </p:cNvPr>
          <p:cNvSpPr txBox="1"/>
          <p:nvPr/>
        </p:nvSpPr>
        <p:spPr>
          <a:xfrm>
            <a:off x="4412342" y="2644169"/>
            <a:ext cx="3367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社会中复杂多样的</a:t>
            </a:r>
            <a:r>
              <a:rPr lang="zh-CN" altLang="en-US" sz="3200" u="sng" dirty="0">
                <a:solidFill>
                  <a:srgbClr val="FF0000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信息</a:t>
            </a:r>
            <a:r>
              <a:rPr lang="zh-CN" altLang="en-US" sz="32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也可以用</a:t>
            </a:r>
            <a:r>
              <a:rPr lang="zh-CN" altLang="en-US" sz="3200" u="sng" dirty="0">
                <a:solidFill>
                  <a:srgbClr val="00B050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数字化</a:t>
            </a:r>
            <a:r>
              <a:rPr lang="zh-CN" altLang="en-US" sz="32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形式表达。</a:t>
            </a:r>
          </a:p>
        </p:txBody>
      </p:sp>
    </p:spTree>
    <p:extLst>
      <p:ext uri="{BB962C8B-B14F-4D97-AF65-F5344CB8AC3E}">
        <p14:creationId xmlns:p14="http://schemas.microsoft.com/office/powerpoint/2010/main" val="370570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1D200B-46EF-496B-9924-859E1B4FC9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2" r="21003"/>
          <a:stretch/>
        </p:blipFill>
        <p:spPr>
          <a:xfrm>
            <a:off x="2151444" y="832114"/>
            <a:ext cx="3222171" cy="4680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1315D5-BD49-4A0A-B86A-2A5AE8B067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"/>
          <a:stretch/>
        </p:blipFill>
        <p:spPr>
          <a:xfrm>
            <a:off x="2540000" y="1494973"/>
            <a:ext cx="2384127" cy="33237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396D38-6DD4-4969-B13E-E5DA2D1F17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8"/>
          <a:stretch/>
        </p:blipFill>
        <p:spPr>
          <a:xfrm>
            <a:off x="2540001" y="1494973"/>
            <a:ext cx="2384126" cy="3323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A82B0B-454B-416E-86CD-8464574B1C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6"/>
          <a:stretch/>
        </p:blipFill>
        <p:spPr>
          <a:xfrm>
            <a:off x="2556373" y="1494973"/>
            <a:ext cx="2412312" cy="3323769"/>
          </a:xfrm>
          <a:prstGeom prst="rect">
            <a:avLst/>
          </a:prstGeom>
        </p:spPr>
      </p:pic>
      <p:pic>
        <p:nvPicPr>
          <p:cNvPr id="10" name="产品操作">
            <a:hlinkClick r:id="" action="ppaction://media"/>
            <a:extLst>
              <a:ext uri="{FF2B5EF4-FFF2-40B4-BE49-F238E27FC236}">
                <a16:creationId xmlns:a16="http://schemas.microsoft.com/office/drawing/2014/main" id="{FFEAF6DB-8CA7-4938-A89A-0B6D62EA8A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38531" y="1494972"/>
            <a:ext cx="2430154" cy="33237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01DF379-9682-46A1-8EE3-A5A2418D9C08}"/>
              </a:ext>
            </a:extLst>
          </p:cNvPr>
          <p:cNvSpPr txBox="1"/>
          <p:nvPr/>
        </p:nvSpPr>
        <p:spPr>
          <a:xfrm>
            <a:off x="7298827" y="2633636"/>
            <a:ext cx="233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商品的说明书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AB5E65-5A56-419B-B138-F7FBB776606A}"/>
              </a:ext>
            </a:extLst>
          </p:cNvPr>
          <p:cNvSpPr txBox="1"/>
          <p:nvPr/>
        </p:nvSpPr>
        <p:spPr>
          <a:xfrm>
            <a:off x="7315198" y="2649322"/>
            <a:ext cx="272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商品的外观图片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5CEEE8-79A2-4989-87C2-8280F97398AE}"/>
              </a:ext>
            </a:extLst>
          </p:cNvPr>
          <p:cNvSpPr txBox="1"/>
          <p:nvPr/>
        </p:nvSpPr>
        <p:spPr>
          <a:xfrm>
            <a:off x="7315197" y="2650493"/>
            <a:ext cx="272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商品的操作视频</a:t>
            </a:r>
          </a:p>
        </p:txBody>
      </p:sp>
    </p:spTree>
    <p:extLst>
      <p:ext uri="{BB962C8B-B14F-4D97-AF65-F5344CB8AC3E}">
        <p14:creationId xmlns:p14="http://schemas.microsoft.com/office/powerpoint/2010/main" val="319740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91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4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1" grpId="0"/>
      <p:bldP spid="11" grpId="1"/>
      <p:bldP spid="12" grpId="0"/>
      <p:bldP spid="12" grpId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CAB7CB39-07BA-485A-A5FC-032A64421EFB}"/>
              </a:ext>
            </a:extLst>
          </p:cNvPr>
          <p:cNvSpPr>
            <a:spLocks noEditPoints="1"/>
          </p:cNvSpPr>
          <p:nvPr/>
        </p:nvSpPr>
        <p:spPr bwMode="auto">
          <a:xfrm>
            <a:off x="1536838" y="1638724"/>
            <a:ext cx="4996266" cy="3377350"/>
          </a:xfrm>
          <a:custGeom>
            <a:avLst/>
            <a:gdLst>
              <a:gd name="T0" fmla="*/ 942 w 948"/>
              <a:gd name="T1" fmla="*/ 384 h 609"/>
              <a:gd name="T2" fmla="*/ 845 w 948"/>
              <a:gd name="T3" fmla="*/ 300 h 609"/>
              <a:gd name="T4" fmla="*/ 906 w 948"/>
              <a:gd name="T5" fmla="*/ 173 h 609"/>
              <a:gd name="T6" fmla="*/ 899 w 948"/>
              <a:gd name="T7" fmla="*/ 164 h 609"/>
              <a:gd name="T8" fmla="*/ 797 w 948"/>
              <a:gd name="T9" fmla="*/ 94 h 609"/>
              <a:gd name="T10" fmla="*/ 790 w 948"/>
              <a:gd name="T11" fmla="*/ 85 h 609"/>
              <a:gd name="T12" fmla="*/ 726 w 948"/>
              <a:gd name="T13" fmla="*/ 11 h 609"/>
              <a:gd name="T14" fmla="*/ 716 w 948"/>
              <a:gd name="T15" fmla="*/ 5 h 609"/>
              <a:gd name="T16" fmla="*/ 608 w 948"/>
              <a:gd name="T17" fmla="*/ 82 h 609"/>
              <a:gd name="T18" fmla="*/ 547 w 948"/>
              <a:gd name="T19" fmla="*/ 80 h 609"/>
              <a:gd name="T20" fmla="*/ 510 w 948"/>
              <a:gd name="T21" fmla="*/ 12 h 609"/>
              <a:gd name="T22" fmla="*/ 500 w 948"/>
              <a:gd name="T23" fmla="*/ 10 h 609"/>
              <a:gd name="T24" fmla="*/ 434 w 948"/>
              <a:gd name="T25" fmla="*/ 91 h 609"/>
              <a:gd name="T26" fmla="*/ 314 w 948"/>
              <a:gd name="T27" fmla="*/ 49 h 609"/>
              <a:gd name="T28" fmla="*/ 312 w 948"/>
              <a:gd name="T29" fmla="*/ 46 h 609"/>
              <a:gd name="T30" fmla="*/ 304 w 948"/>
              <a:gd name="T31" fmla="*/ 46 h 609"/>
              <a:gd name="T32" fmla="*/ 157 w 948"/>
              <a:gd name="T33" fmla="*/ 26 h 609"/>
              <a:gd name="T34" fmla="*/ 149 w 948"/>
              <a:gd name="T35" fmla="*/ 32 h 609"/>
              <a:gd name="T36" fmla="*/ 47 w 948"/>
              <a:gd name="T37" fmla="*/ 181 h 609"/>
              <a:gd name="T38" fmla="*/ 43 w 948"/>
              <a:gd name="T39" fmla="*/ 189 h 609"/>
              <a:gd name="T40" fmla="*/ 5 w 948"/>
              <a:gd name="T41" fmla="*/ 391 h 609"/>
              <a:gd name="T42" fmla="*/ 7 w 948"/>
              <a:gd name="T43" fmla="*/ 401 h 609"/>
              <a:gd name="T44" fmla="*/ 117 w 948"/>
              <a:gd name="T45" fmla="*/ 513 h 609"/>
              <a:gd name="T46" fmla="*/ 126 w 948"/>
              <a:gd name="T47" fmla="*/ 515 h 609"/>
              <a:gd name="T48" fmla="*/ 290 w 948"/>
              <a:gd name="T49" fmla="*/ 605 h 609"/>
              <a:gd name="T50" fmla="*/ 300 w 948"/>
              <a:gd name="T51" fmla="*/ 606 h 609"/>
              <a:gd name="T52" fmla="*/ 394 w 948"/>
              <a:gd name="T53" fmla="*/ 536 h 609"/>
              <a:gd name="T54" fmla="*/ 480 w 948"/>
              <a:gd name="T55" fmla="*/ 592 h 609"/>
              <a:gd name="T56" fmla="*/ 491 w 948"/>
              <a:gd name="T57" fmla="*/ 592 h 609"/>
              <a:gd name="T58" fmla="*/ 606 w 948"/>
              <a:gd name="T59" fmla="*/ 601 h 609"/>
              <a:gd name="T60" fmla="*/ 616 w 948"/>
              <a:gd name="T61" fmla="*/ 604 h 609"/>
              <a:gd name="T62" fmla="*/ 683 w 948"/>
              <a:gd name="T63" fmla="*/ 538 h 609"/>
              <a:gd name="T64" fmla="*/ 769 w 948"/>
              <a:gd name="T65" fmla="*/ 583 h 609"/>
              <a:gd name="T66" fmla="*/ 779 w 948"/>
              <a:gd name="T67" fmla="*/ 582 h 609"/>
              <a:gd name="T68" fmla="*/ 833 w 948"/>
              <a:gd name="T69" fmla="*/ 447 h 609"/>
              <a:gd name="T70" fmla="*/ 887 w 948"/>
              <a:gd name="T71" fmla="*/ 407 h 609"/>
              <a:gd name="T72" fmla="*/ 924 w 948"/>
              <a:gd name="T73" fmla="*/ 393 h 609"/>
              <a:gd name="T74" fmla="*/ 941 w 948"/>
              <a:gd name="T75" fmla="*/ 395 h 609"/>
              <a:gd name="T76" fmla="*/ 942 w 948"/>
              <a:gd name="T77" fmla="*/ 384 h 609"/>
              <a:gd name="T78" fmla="*/ 831 w 948"/>
              <a:gd name="T79" fmla="*/ 434 h 609"/>
              <a:gd name="T80" fmla="*/ 769 w 948"/>
              <a:gd name="T81" fmla="*/ 553 h 609"/>
              <a:gd name="T82" fmla="*/ 701 w 948"/>
              <a:gd name="T83" fmla="*/ 525 h 609"/>
              <a:gd name="T84" fmla="*/ 614 w 948"/>
              <a:gd name="T85" fmla="*/ 584 h 609"/>
              <a:gd name="T86" fmla="*/ 485 w 948"/>
              <a:gd name="T87" fmla="*/ 572 h 609"/>
              <a:gd name="T88" fmla="*/ 400 w 948"/>
              <a:gd name="T89" fmla="*/ 525 h 609"/>
              <a:gd name="T90" fmla="*/ 297 w 948"/>
              <a:gd name="T91" fmla="*/ 591 h 609"/>
              <a:gd name="T92" fmla="*/ 125 w 948"/>
              <a:gd name="T93" fmla="*/ 500 h 609"/>
              <a:gd name="T94" fmla="*/ 26 w 948"/>
              <a:gd name="T95" fmla="*/ 393 h 609"/>
              <a:gd name="T96" fmla="*/ 56 w 948"/>
              <a:gd name="T97" fmla="*/ 192 h 609"/>
              <a:gd name="T98" fmla="*/ 163 w 948"/>
              <a:gd name="T99" fmla="*/ 43 h 609"/>
              <a:gd name="T100" fmla="*/ 309 w 948"/>
              <a:gd name="T101" fmla="*/ 57 h 609"/>
              <a:gd name="T102" fmla="*/ 414 w 948"/>
              <a:gd name="T103" fmla="*/ 109 h 609"/>
              <a:gd name="T104" fmla="*/ 502 w 948"/>
              <a:gd name="T105" fmla="*/ 30 h 609"/>
              <a:gd name="T106" fmla="*/ 592 w 948"/>
              <a:gd name="T107" fmla="*/ 97 h 609"/>
              <a:gd name="T108" fmla="*/ 712 w 948"/>
              <a:gd name="T109" fmla="*/ 28 h 609"/>
              <a:gd name="T110" fmla="*/ 776 w 948"/>
              <a:gd name="T111" fmla="*/ 107 h 609"/>
              <a:gd name="T112" fmla="*/ 794 w 948"/>
              <a:gd name="T113" fmla="*/ 172 h 609"/>
              <a:gd name="T114" fmla="*/ 880 w 948"/>
              <a:gd name="T115" fmla="*/ 184 h 609"/>
              <a:gd name="T116" fmla="*/ 834 w 948"/>
              <a:gd name="T117" fmla="*/ 307 h 609"/>
              <a:gd name="T118" fmla="*/ 910 w 948"/>
              <a:gd name="T119" fmla="*/ 386 h 609"/>
              <a:gd name="T120" fmla="*/ 893 w 948"/>
              <a:gd name="T121" fmla="*/ 392 h 609"/>
              <a:gd name="T122" fmla="*/ 831 w 948"/>
              <a:gd name="T123" fmla="*/ 43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8" h="609">
                <a:moveTo>
                  <a:pt x="942" y="384"/>
                </a:moveTo>
                <a:cubicBezTo>
                  <a:pt x="899" y="372"/>
                  <a:pt x="850" y="350"/>
                  <a:pt x="845" y="300"/>
                </a:cubicBezTo>
                <a:cubicBezTo>
                  <a:pt x="840" y="254"/>
                  <a:pt x="875" y="204"/>
                  <a:pt x="906" y="173"/>
                </a:cubicBezTo>
                <a:cubicBezTo>
                  <a:pt x="911" y="169"/>
                  <a:pt x="905" y="161"/>
                  <a:pt x="899" y="164"/>
                </a:cubicBezTo>
                <a:cubicBezTo>
                  <a:pt x="849" y="192"/>
                  <a:pt x="743" y="164"/>
                  <a:pt x="797" y="94"/>
                </a:cubicBezTo>
                <a:cubicBezTo>
                  <a:pt x="801" y="90"/>
                  <a:pt x="796" y="81"/>
                  <a:pt x="790" y="85"/>
                </a:cubicBezTo>
                <a:cubicBezTo>
                  <a:pt x="736" y="126"/>
                  <a:pt x="716" y="53"/>
                  <a:pt x="726" y="11"/>
                </a:cubicBezTo>
                <a:cubicBezTo>
                  <a:pt x="728" y="5"/>
                  <a:pt x="720" y="0"/>
                  <a:pt x="716" y="5"/>
                </a:cubicBezTo>
                <a:cubicBezTo>
                  <a:pt x="688" y="39"/>
                  <a:pt x="650" y="68"/>
                  <a:pt x="608" y="82"/>
                </a:cubicBezTo>
                <a:cubicBezTo>
                  <a:pt x="588" y="88"/>
                  <a:pt x="566" y="90"/>
                  <a:pt x="547" y="80"/>
                </a:cubicBezTo>
                <a:cubicBezTo>
                  <a:pt x="522" y="68"/>
                  <a:pt x="514" y="37"/>
                  <a:pt x="510" y="12"/>
                </a:cubicBezTo>
                <a:cubicBezTo>
                  <a:pt x="509" y="7"/>
                  <a:pt x="502" y="6"/>
                  <a:pt x="500" y="10"/>
                </a:cubicBezTo>
                <a:cubicBezTo>
                  <a:pt x="483" y="42"/>
                  <a:pt x="466" y="74"/>
                  <a:pt x="434" y="91"/>
                </a:cubicBezTo>
                <a:cubicBezTo>
                  <a:pt x="391" y="114"/>
                  <a:pt x="330" y="95"/>
                  <a:pt x="314" y="49"/>
                </a:cubicBezTo>
                <a:cubicBezTo>
                  <a:pt x="314" y="47"/>
                  <a:pt x="313" y="47"/>
                  <a:pt x="312" y="46"/>
                </a:cubicBezTo>
                <a:cubicBezTo>
                  <a:pt x="310" y="44"/>
                  <a:pt x="307" y="43"/>
                  <a:pt x="304" y="46"/>
                </a:cubicBezTo>
                <a:cubicBezTo>
                  <a:pt x="268" y="87"/>
                  <a:pt x="192" y="53"/>
                  <a:pt x="157" y="26"/>
                </a:cubicBezTo>
                <a:cubicBezTo>
                  <a:pt x="153" y="23"/>
                  <a:pt x="148" y="28"/>
                  <a:pt x="149" y="32"/>
                </a:cubicBezTo>
                <a:cubicBezTo>
                  <a:pt x="170" y="98"/>
                  <a:pt x="125" y="189"/>
                  <a:pt x="47" y="181"/>
                </a:cubicBezTo>
                <a:cubicBezTo>
                  <a:pt x="43" y="181"/>
                  <a:pt x="41" y="186"/>
                  <a:pt x="43" y="189"/>
                </a:cubicBezTo>
                <a:cubicBezTo>
                  <a:pt x="78" y="254"/>
                  <a:pt x="89" y="358"/>
                  <a:pt x="5" y="391"/>
                </a:cubicBezTo>
                <a:cubicBezTo>
                  <a:pt x="0" y="393"/>
                  <a:pt x="0" y="401"/>
                  <a:pt x="7" y="401"/>
                </a:cubicBezTo>
                <a:cubicBezTo>
                  <a:pt x="74" y="405"/>
                  <a:pt x="104" y="451"/>
                  <a:pt x="117" y="513"/>
                </a:cubicBezTo>
                <a:cubicBezTo>
                  <a:pt x="118" y="517"/>
                  <a:pt x="123" y="518"/>
                  <a:pt x="126" y="515"/>
                </a:cubicBezTo>
                <a:cubicBezTo>
                  <a:pt x="193" y="438"/>
                  <a:pt x="273" y="536"/>
                  <a:pt x="290" y="605"/>
                </a:cubicBezTo>
                <a:cubicBezTo>
                  <a:pt x="291" y="609"/>
                  <a:pt x="297" y="609"/>
                  <a:pt x="300" y="606"/>
                </a:cubicBezTo>
                <a:cubicBezTo>
                  <a:pt x="325" y="572"/>
                  <a:pt x="348" y="537"/>
                  <a:pt x="394" y="536"/>
                </a:cubicBezTo>
                <a:cubicBezTo>
                  <a:pt x="430" y="535"/>
                  <a:pt x="474" y="553"/>
                  <a:pt x="480" y="592"/>
                </a:cubicBezTo>
                <a:cubicBezTo>
                  <a:pt x="481" y="597"/>
                  <a:pt x="490" y="597"/>
                  <a:pt x="491" y="592"/>
                </a:cubicBezTo>
                <a:cubicBezTo>
                  <a:pt x="504" y="520"/>
                  <a:pt x="602" y="530"/>
                  <a:pt x="606" y="601"/>
                </a:cubicBezTo>
                <a:cubicBezTo>
                  <a:pt x="606" y="606"/>
                  <a:pt x="614" y="609"/>
                  <a:pt x="616" y="604"/>
                </a:cubicBezTo>
                <a:cubicBezTo>
                  <a:pt x="630" y="573"/>
                  <a:pt x="649" y="547"/>
                  <a:pt x="683" y="538"/>
                </a:cubicBezTo>
                <a:cubicBezTo>
                  <a:pt x="720" y="528"/>
                  <a:pt x="763" y="542"/>
                  <a:pt x="769" y="583"/>
                </a:cubicBezTo>
                <a:cubicBezTo>
                  <a:pt x="770" y="589"/>
                  <a:pt x="780" y="588"/>
                  <a:pt x="779" y="582"/>
                </a:cubicBezTo>
                <a:cubicBezTo>
                  <a:pt x="775" y="531"/>
                  <a:pt x="797" y="482"/>
                  <a:pt x="833" y="447"/>
                </a:cubicBezTo>
                <a:cubicBezTo>
                  <a:pt x="849" y="431"/>
                  <a:pt x="869" y="419"/>
                  <a:pt x="887" y="407"/>
                </a:cubicBezTo>
                <a:cubicBezTo>
                  <a:pt x="898" y="400"/>
                  <a:pt x="911" y="395"/>
                  <a:pt x="924" y="393"/>
                </a:cubicBezTo>
                <a:cubicBezTo>
                  <a:pt x="930" y="392"/>
                  <a:pt x="935" y="395"/>
                  <a:pt x="941" y="395"/>
                </a:cubicBezTo>
                <a:cubicBezTo>
                  <a:pt x="947" y="395"/>
                  <a:pt x="948" y="386"/>
                  <a:pt x="942" y="384"/>
                </a:cubicBezTo>
                <a:close/>
                <a:moveTo>
                  <a:pt x="831" y="434"/>
                </a:moveTo>
                <a:cubicBezTo>
                  <a:pt x="796" y="463"/>
                  <a:pt x="773" y="508"/>
                  <a:pt x="769" y="553"/>
                </a:cubicBezTo>
                <a:cubicBezTo>
                  <a:pt x="755" y="533"/>
                  <a:pt x="729" y="525"/>
                  <a:pt x="701" y="525"/>
                </a:cubicBezTo>
                <a:cubicBezTo>
                  <a:pt x="661" y="525"/>
                  <a:pt x="633" y="551"/>
                  <a:pt x="614" y="584"/>
                </a:cubicBezTo>
                <a:cubicBezTo>
                  <a:pt x="597" y="522"/>
                  <a:pt x="511" y="512"/>
                  <a:pt x="485" y="572"/>
                </a:cubicBezTo>
                <a:cubicBezTo>
                  <a:pt x="471" y="541"/>
                  <a:pt x="433" y="527"/>
                  <a:pt x="400" y="525"/>
                </a:cubicBezTo>
                <a:cubicBezTo>
                  <a:pt x="351" y="522"/>
                  <a:pt x="323" y="557"/>
                  <a:pt x="297" y="591"/>
                </a:cubicBezTo>
                <a:cubicBezTo>
                  <a:pt x="274" y="518"/>
                  <a:pt x="194" y="433"/>
                  <a:pt x="125" y="500"/>
                </a:cubicBezTo>
                <a:cubicBezTo>
                  <a:pt x="112" y="445"/>
                  <a:pt x="82" y="403"/>
                  <a:pt x="26" y="393"/>
                </a:cubicBezTo>
                <a:cubicBezTo>
                  <a:pt x="94" y="353"/>
                  <a:pt x="89" y="259"/>
                  <a:pt x="56" y="192"/>
                </a:cubicBezTo>
                <a:cubicBezTo>
                  <a:pt x="130" y="193"/>
                  <a:pt x="175" y="111"/>
                  <a:pt x="163" y="43"/>
                </a:cubicBezTo>
                <a:cubicBezTo>
                  <a:pt x="204" y="70"/>
                  <a:pt x="271" y="93"/>
                  <a:pt x="309" y="57"/>
                </a:cubicBezTo>
                <a:cubicBezTo>
                  <a:pt x="325" y="98"/>
                  <a:pt x="370" y="118"/>
                  <a:pt x="414" y="109"/>
                </a:cubicBezTo>
                <a:cubicBezTo>
                  <a:pt x="458" y="100"/>
                  <a:pt x="482" y="67"/>
                  <a:pt x="502" y="30"/>
                </a:cubicBezTo>
                <a:cubicBezTo>
                  <a:pt x="513" y="73"/>
                  <a:pt x="542" y="104"/>
                  <a:pt x="592" y="97"/>
                </a:cubicBezTo>
                <a:cubicBezTo>
                  <a:pt x="637" y="92"/>
                  <a:pt x="680" y="62"/>
                  <a:pt x="712" y="28"/>
                </a:cubicBezTo>
                <a:cubicBezTo>
                  <a:pt x="710" y="72"/>
                  <a:pt x="734" y="123"/>
                  <a:pt x="776" y="107"/>
                </a:cubicBezTo>
                <a:cubicBezTo>
                  <a:pt x="766" y="130"/>
                  <a:pt x="769" y="154"/>
                  <a:pt x="794" y="172"/>
                </a:cubicBezTo>
                <a:cubicBezTo>
                  <a:pt x="818" y="189"/>
                  <a:pt x="852" y="192"/>
                  <a:pt x="880" y="184"/>
                </a:cubicBezTo>
                <a:cubicBezTo>
                  <a:pt x="851" y="218"/>
                  <a:pt x="829" y="262"/>
                  <a:pt x="834" y="307"/>
                </a:cubicBezTo>
                <a:cubicBezTo>
                  <a:pt x="838" y="348"/>
                  <a:pt x="874" y="372"/>
                  <a:pt x="910" y="386"/>
                </a:cubicBezTo>
                <a:cubicBezTo>
                  <a:pt x="905" y="387"/>
                  <a:pt x="899" y="389"/>
                  <a:pt x="893" y="392"/>
                </a:cubicBezTo>
                <a:cubicBezTo>
                  <a:pt x="871" y="403"/>
                  <a:pt x="850" y="419"/>
                  <a:pt x="831" y="43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506ADD-BD44-4648-81C7-FE2B2EAF29BF}"/>
              </a:ext>
            </a:extLst>
          </p:cNvPr>
          <p:cNvSpPr txBox="1"/>
          <p:nvPr/>
        </p:nvSpPr>
        <p:spPr>
          <a:xfrm>
            <a:off x="2467427" y="2296347"/>
            <a:ext cx="33673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借助</a:t>
            </a:r>
            <a:r>
              <a:rPr lang="zh-CN" altLang="en-US" sz="3200" u="sng" dirty="0">
                <a:solidFill>
                  <a:srgbClr val="7030A0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数字化</a:t>
            </a:r>
            <a:r>
              <a:rPr lang="zh-CN" altLang="en-US" sz="32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设备我们可以方便地获取身边事物的相关</a:t>
            </a:r>
            <a:r>
              <a:rPr lang="zh-CN" altLang="en-US" sz="3200" u="sng" dirty="0">
                <a:solidFill>
                  <a:srgbClr val="00B050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数据</a:t>
            </a:r>
            <a:r>
              <a:rPr lang="zh-CN" altLang="en-US" sz="32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0EB936-7696-4661-AFCE-1102381783C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93" y="1473199"/>
            <a:ext cx="3231180" cy="370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C04696-B4B4-497A-AC61-04E6C25A28CE}"/>
              </a:ext>
            </a:extLst>
          </p:cNvPr>
          <p:cNvSpPr txBox="1"/>
          <p:nvPr/>
        </p:nvSpPr>
        <p:spPr>
          <a:xfrm>
            <a:off x="9489888" y="1843315"/>
            <a:ext cx="553998" cy="13484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温度计</a:t>
            </a:r>
          </a:p>
        </p:txBody>
      </p:sp>
    </p:spTree>
    <p:extLst>
      <p:ext uri="{BB962C8B-B14F-4D97-AF65-F5344CB8AC3E}">
        <p14:creationId xmlns:p14="http://schemas.microsoft.com/office/powerpoint/2010/main" val="6270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E3E38F-70B6-4FF2-8558-6125736FA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78" y="608924"/>
            <a:ext cx="1987217" cy="27851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428B87-5F4E-4DA9-B20B-4E4C10FCF8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35" y="567595"/>
            <a:ext cx="3352800" cy="30114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C6D38A-0118-4017-8CA7-134108659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28" y="660792"/>
            <a:ext cx="2568551" cy="2572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9B984D-C989-40A9-831E-22D445D6A9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6" y="2963369"/>
            <a:ext cx="12232146" cy="38946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7ECF1C-38F9-4899-94D3-89975A485D0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85" y="608924"/>
            <a:ext cx="3493742" cy="2929484"/>
          </a:xfrm>
          <a:prstGeom prst="rect">
            <a:avLst/>
          </a:prstGeom>
        </p:spPr>
      </p:pic>
      <p:pic>
        <p:nvPicPr>
          <p:cNvPr id="12" name="图形 11" descr="戴装备的头">
            <a:extLst>
              <a:ext uri="{FF2B5EF4-FFF2-40B4-BE49-F238E27FC236}">
                <a16:creationId xmlns:a16="http://schemas.microsoft.com/office/drawing/2014/main" id="{1A043868-7222-4B3A-91DB-1BC6EE638F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218965" y="715252"/>
            <a:ext cx="2279859" cy="22798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A73F9A2-B2C9-4577-B561-ABD977E80BBE}"/>
              </a:ext>
            </a:extLst>
          </p:cNvPr>
          <p:cNvSpPr txBox="1"/>
          <p:nvPr/>
        </p:nvSpPr>
        <p:spPr>
          <a:xfrm>
            <a:off x="4691711" y="2009573"/>
            <a:ext cx="40065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信息技术</a:t>
            </a:r>
          </a:p>
        </p:txBody>
      </p:sp>
    </p:spTree>
    <p:extLst>
      <p:ext uri="{BB962C8B-B14F-4D97-AF65-F5344CB8AC3E}">
        <p14:creationId xmlns:p14="http://schemas.microsoft.com/office/powerpoint/2010/main" val="322324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23966" y="2867952"/>
            <a:ext cx="41440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500" b="1" dirty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latin typeface="华文隶书" panose="02010800040101010101" pitchFamily="2" charset="-122"/>
                <a:ea typeface="华文隶书" panose="02010800040101010101" pitchFamily="2" charset="-122"/>
              </a:rPr>
              <a:t>谢谢聆听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13705" y="3938497"/>
            <a:ext cx="3592498" cy="74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认识数据与大数据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7169" y="4922040"/>
            <a:ext cx="28776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指导教师：王素坤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82275" y="5276653"/>
            <a:ext cx="24274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主讲人：岳文静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5644243" y="5973323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V 形 10"/>
          <p:cNvSpPr/>
          <p:nvPr/>
        </p:nvSpPr>
        <p:spPr>
          <a:xfrm rot="5400000">
            <a:off x="6007133" y="6041930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ECAB57-9B9F-435B-9DAF-09E9DEE678E8}"/>
              </a:ext>
            </a:extLst>
          </p:cNvPr>
          <p:cNvSpPr txBox="1"/>
          <p:nvPr/>
        </p:nvSpPr>
        <p:spPr>
          <a:xfrm>
            <a:off x="4921742" y="982154"/>
            <a:ext cx="2348515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信息技术</a:t>
            </a:r>
            <a:endParaRPr lang="en-US" altLang="zh-CN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D1831C4-45A4-4BF4-9BBF-CB215F5647CE}"/>
              </a:ext>
            </a:extLst>
          </p:cNvPr>
          <p:cNvSpPr txBox="1"/>
          <p:nvPr/>
        </p:nvSpPr>
        <p:spPr>
          <a:xfrm>
            <a:off x="4776906" y="1854038"/>
            <a:ext cx="26381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数据与计算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0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5075" y="2720663"/>
            <a:ext cx="69818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500" b="1" dirty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latin typeface="华文隶书" panose="02010800040101010101" pitchFamily="2" charset="-122"/>
                <a:ea typeface="华文隶书" panose="02010800040101010101" pitchFamily="2" charset="-122"/>
              </a:rPr>
              <a:t>数字化及其应用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13705" y="3938497"/>
            <a:ext cx="3592498" cy="74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认识数据与大数据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7169" y="4922040"/>
            <a:ext cx="28776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指导教师：王素坤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82275" y="5276653"/>
            <a:ext cx="24274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主讲人：岳文静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5644243" y="5973323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V 形 10"/>
          <p:cNvSpPr/>
          <p:nvPr/>
        </p:nvSpPr>
        <p:spPr>
          <a:xfrm rot="5400000">
            <a:off x="6007133" y="6041930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ECAB57-9B9F-435B-9DAF-09E9DEE678E8}"/>
              </a:ext>
            </a:extLst>
          </p:cNvPr>
          <p:cNvSpPr txBox="1"/>
          <p:nvPr/>
        </p:nvSpPr>
        <p:spPr>
          <a:xfrm>
            <a:off x="4921742" y="982154"/>
            <a:ext cx="2348515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信息技术</a:t>
            </a:r>
            <a:endParaRPr lang="en-US" altLang="zh-CN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D1831C4-45A4-4BF4-9BBF-CB215F5647CE}"/>
              </a:ext>
            </a:extLst>
          </p:cNvPr>
          <p:cNvSpPr txBox="1"/>
          <p:nvPr/>
        </p:nvSpPr>
        <p:spPr>
          <a:xfrm>
            <a:off x="4776906" y="1854038"/>
            <a:ext cx="26381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数据与计算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 flipH="1">
            <a:off x="10798958" y="5114917"/>
            <a:ext cx="446276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000" spc="225" dirty="0">
                <a:solidFill>
                  <a:srgbClr val="292929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CONTENT</a:t>
            </a:r>
            <a:endParaRPr sz="2000" spc="225" dirty="0">
              <a:solidFill>
                <a:srgbClr val="292929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1019730" y="6219043"/>
            <a:ext cx="97066" cy="601579"/>
          </a:xfrm>
          <a:prstGeom prst="rect">
            <a:avLst/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4869840" y="4845010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4997877" y="4889467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圆: 空心 28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圆: 空心 29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圆: 空心 30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圆: 空心 31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3" name="圆: 空心 32"/>
          <p:cNvSpPr/>
          <p:nvPr/>
        </p:nvSpPr>
        <p:spPr>
          <a:xfrm>
            <a:off x="11886697" y="2511993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圆: 空心 33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280260" y="4101522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773480-91DE-40B4-89F3-1596ADB884E7}"/>
              </a:ext>
            </a:extLst>
          </p:cNvPr>
          <p:cNvSpPr txBox="1"/>
          <p:nvPr/>
        </p:nvSpPr>
        <p:spPr>
          <a:xfrm>
            <a:off x="978278" y="1206409"/>
            <a:ext cx="161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瀑布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8434B5D-4A91-4AEF-9750-D1AD0CBF68DD}"/>
              </a:ext>
            </a:extLst>
          </p:cNvPr>
          <p:cNvSpPr txBox="1"/>
          <p:nvPr/>
        </p:nvSpPr>
        <p:spPr>
          <a:xfrm>
            <a:off x="2374747" y="2963760"/>
            <a:ext cx="943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空气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2A76B72-AD5D-4300-9DE7-0242B88A3DDC}"/>
              </a:ext>
            </a:extLst>
          </p:cNvPr>
          <p:cNvSpPr txBox="1"/>
          <p:nvPr/>
        </p:nvSpPr>
        <p:spPr>
          <a:xfrm>
            <a:off x="9491569" y="432592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山脉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6D0909C-F16F-4172-8E12-A6B87DE63B6A}"/>
              </a:ext>
            </a:extLst>
          </p:cNvPr>
          <p:cNvSpPr txBox="1"/>
          <p:nvPr/>
        </p:nvSpPr>
        <p:spPr>
          <a:xfrm>
            <a:off x="2137377" y="4095529"/>
            <a:ext cx="726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河流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68AE6E3-C370-4260-AB43-292D928416FA}"/>
              </a:ext>
            </a:extLst>
          </p:cNvPr>
          <p:cNvSpPr txBox="1"/>
          <p:nvPr/>
        </p:nvSpPr>
        <p:spPr>
          <a:xfrm>
            <a:off x="5564805" y="3370753"/>
            <a:ext cx="1226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细菌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EF6DF3C-461F-4BBF-B21D-048DC273B1AB}"/>
              </a:ext>
            </a:extLst>
          </p:cNvPr>
          <p:cNvSpPr txBox="1"/>
          <p:nvPr/>
        </p:nvSpPr>
        <p:spPr>
          <a:xfrm>
            <a:off x="3983012" y="1204968"/>
            <a:ext cx="31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海藻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EFDACCE-3C55-4351-8D41-70EBACD841C9}"/>
              </a:ext>
            </a:extLst>
          </p:cNvPr>
          <p:cNvSpPr txBox="1"/>
          <p:nvPr/>
        </p:nvSpPr>
        <p:spPr>
          <a:xfrm>
            <a:off x="6574858" y="1540310"/>
            <a:ext cx="1793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抹香鲸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8FB144-22FF-4C49-AA49-8E03F854E6C1}"/>
              </a:ext>
            </a:extLst>
          </p:cNvPr>
          <p:cNvSpPr txBox="1"/>
          <p:nvPr/>
        </p:nvSpPr>
        <p:spPr>
          <a:xfrm>
            <a:off x="3349328" y="2530748"/>
            <a:ext cx="2520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地球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13A36D3-8079-4688-BA4A-45F0934397AB}"/>
              </a:ext>
            </a:extLst>
          </p:cNvPr>
          <p:cNvSpPr txBox="1"/>
          <p:nvPr/>
        </p:nvSpPr>
        <p:spPr>
          <a:xfrm>
            <a:off x="6498493" y="4021668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宇宙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EAC649E-45D1-48A8-B2DE-49817275DF2A}"/>
              </a:ext>
            </a:extLst>
          </p:cNvPr>
          <p:cNvSpPr txBox="1"/>
          <p:nvPr/>
        </p:nvSpPr>
        <p:spPr>
          <a:xfrm>
            <a:off x="6153192" y="652753"/>
            <a:ext cx="131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河流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80664C6-4ABD-4196-A47B-80F0FA0A0834}"/>
              </a:ext>
            </a:extLst>
          </p:cNvPr>
          <p:cNvSpPr txBox="1"/>
          <p:nvPr/>
        </p:nvSpPr>
        <p:spPr>
          <a:xfrm>
            <a:off x="8325730" y="2053631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山峰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189C6F-AB0A-483E-9749-8AEDE6678FD0}"/>
              </a:ext>
            </a:extLst>
          </p:cNvPr>
          <p:cNvSpPr txBox="1"/>
          <p:nvPr/>
        </p:nvSpPr>
        <p:spPr>
          <a:xfrm>
            <a:off x="5659901" y="2379535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紫菜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CF1D599-6C9D-49EA-9AA9-13A5E7E38821}"/>
              </a:ext>
            </a:extLst>
          </p:cNvPr>
          <p:cNvSpPr txBox="1"/>
          <p:nvPr/>
        </p:nvSpPr>
        <p:spPr>
          <a:xfrm>
            <a:off x="4323361" y="3985703"/>
            <a:ext cx="161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真菌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0AD69CA-1A1A-4D74-921B-C29CC908C47A}"/>
              </a:ext>
            </a:extLst>
          </p:cNvPr>
          <p:cNvSpPr txBox="1"/>
          <p:nvPr/>
        </p:nvSpPr>
        <p:spPr>
          <a:xfrm>
            <a:off x="6986420" y="2877124"/>
            <a:ext cx="31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海带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2182F5D-5C57-4754-A027-DBAEFC12577F}"/>
              </a:ext>
            </a:extLst>
          </p:cNvPr>
          <p:cNvSpPr txBox="1"/>
          <p:nvPr/>
        </p:nvSpPr>
        <p:spPr>
          <a:xfrm>
            <a:off x="7911306" y="689613"/>
            <a:ext cx="227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山羊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7C71EFE-D5A4-4ECC-8FC0-1825B8F13220}"/>
              </a:ext>
            </a:extLst>
          </p:cNvPr>
          <p:cNvSpPr txBox="1"/>
          <p:nvPr/>
        </p:nvSpPr>
        <p:spPr>
          <a:xfrm>
            <a:off x="2443093" y="4745947"/>
            <a:ext cx="31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绵羊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54A1781-A8B1-4CF6-92F7-B04F06B559CA}"/>
              </a:ext>
            </a:extLst>
          </p:cNvPr>
          <p:cNvSpPr txBox="1"/>
          <p:nvPr/>
        </p:nvSpPr>
        <p:spPr>
          <a:xfrm>
            <a:off x="7527435" y="4635586"/>
            <a:ext cx="1720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奶牛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02FDF25-9A75-4C3F-A94F-E79A248E9969}"/>
              </a:ext>
            </a:extLst>
          </p:cNvPr>
          <p:cNvSpPr txBox="1"/>
          <p:nvPr/>
        </p:nvSpPr>
        <p:spPr>
          <a:xfrm>
            <a:off x="9766728" y="1418494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牦牛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20FF47C-15AB-4256-B869-64FD330C2D16}"/>
              </a:ext>
            </a:extLst>
          </p:cNvPr>
          <p:cNvSpPr txBox="1"/>
          <p:nvPr/>
        </p:nvSpPr>
        <p:spPr>
          <a:xfrm>
            <a:off x="3349328" y="764135"/>
            <a:ext cx="201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螃蟹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001F0A9-0D72-4EBF-A2EC-BE4F04092F57}"/>
              </a:ext>
            </a:extLst>
          </p:cNvPr>
          <p:cNvSpPr txBox="1"/>
          <p:nvPr/>
        </p:nvSpPr>
        <p:spPr>
          <a:xfrm>
            <a:off x="2592568" y="1823652"/>
            <a:ext cx="943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水牛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2EFF54B-86FB-4EAE-A55F-524332FCC8F3}"/>
              </a:ext>
            </a:extLst>
          </p:cNvPr>
          <p:cNvSpPr txBox="1"/>
          <p:nvPr/>
        </p:nvSpPr>
        <p:spPr>
          <a:xfrm>
            <a:off x="1606657" y="2268018"/>
            <a:ext cx="915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玫瑰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DCE5808-F626-4B32-A093-CCED206A66E9}"/>
              </a:ext>
            </a:extLst>
          </p:cNvPr>
          <p:cNvSpPr txBox="1"/>
          <p:nvPr/>
        </p:nvSpPr>
        <p:spPr>
          <a:xfrm>
            <a:off x="964526" y="3228945"/>
            <a:ext cx="94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树木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62D5EE5-2942-4EE6-A798-A0407E0DEC42}"/>
              </a:ext>
            </a:extLst>
          </p:cNvPr>
          <p:cNvSpPr txBox="1"/>
          <p:nvPr/>
        </p:nvSpPr>
        <p:spPr>
          <a:xfrm>
            <a:off x="9497066" y="3111439"/>
            <a:ext cx="221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樱桃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8AE761A-58F5-44A0-B469-3F1DFCA03175}"/>
              </a:ext>
            </a:extLst>
          </p:cNvPr>
          <p:cNvSpPr txBox="1"/>
          <p:nvPr/>
        </p:nvSpPr>
        <p:spPr>
          <a:xfrm>
            <a:off x="7521320" y="5719707"/>
            <a:ext cx="1238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蚂蚁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44C1C70-04DB-4063-9466-7BA6C7575FA1}"/>
              </a:ext>
            </a:extLst>
          </p:cNvPr>
          <p:cNvSpPr txBox="1"/>
          <p:nvPr/>
        </p:nvSpPr>
        <p:spPr>
          <a:xfrm>
            <a:off x="800379" y="5514907"/>
            <a:ext cx="134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老虎</a:t>
            </a:r>
            <a:endParaRPr lang="en-US" altLang="zh-CN" sz="40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01BCC82-EDC0-4A34-9A11-BDD06E32449A}"/>
              </a:ext>
            </a:extLst>
          </p:cNvPr>
          <p:cNvSpPr txBox="1"/>
          <p:nvPr/>
        </p:nvSpPr>
        <p:spPr>
          <a:xfrm>
            <a:off x="10636542" y="1487648"/>
            <a:ext cx="1203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狮子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BE778BA-CA14-443F-8CB6-72C94D87EF26}"/>
              </a:ext>
            </a:extLst>
          </p:cNvPr>
          <p:cNvSpPr txBox="1"/>
          <p:nvPr/>
        </p:nvSpPr>
        <p:spPr>
          <a:xfrm>
            <a:off x="8644060" y="3325931"/>
            <a:ext cx="117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大象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AEDCAC2-327E-4828-9937-BA9E2D979D78}"/>
              </a:ext>
            </a:extLst>
          </p:cNvPr>
          <p:cNvSpPr txBox="1"/>
          <p:nvPr/>
        </p:nvSpPr>
        <p:spPr>
          <a:xfrm>
            <a:off x="5699417" y="5150141"/>
            <a:ext cx="124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麻雀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4160189-4BFD-47D2-880F-1DC415AB0A20}"/>
              </a:ext>
            </a:extLst>
          </p:cNvPr>
          <p:cNvSpPr txBox="1"/>
          <p:nvPr/>
        </p:nvSpPr>
        <p:spPr>
          <a:xfrm>
            <a:off x="9431214" y="4629583"/>
            <a:ext cx="1639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喜鹊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C1637EA-BB36-40B2-85E4-868CD838BC4A}"/>
              </a:ext>
            </a:extLst>
          </p:cNvPr>
          <p:cNvSpPr txBox="1"/>
          <p:nvPr/>
        </p:nvSpPr>
        <p:spPr>
          <a:xfrm>
            <a:off x="9152262" y="5745162"/>
            <a:ext cx="13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蝙蝠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FBF432A-5F92-4B16-92EF-018A265D27A1}"/>
              </a:ext>
            </a:extLst>
          </p:cNvPr>
          <p:cNvSpPr txBox="1"/>
          <p:nvPr/>
        </p:nvSpPr>
        <p:spPr>
          <a:xfrm>
            <a:off x="3366133" y="5719707"/>
            <a:ext cx="115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公鸡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B6DE358-56EC-42D4-9F37-8F42C4BED0BD}"/>
              </a:ext>
            </a:extLst>
          </p:cNvPr>
          <p:cNvGrpSpPr/>
          <p:nvPr/>
        </p:nvGrpSpPr>
        <p:grpSpPr>
          <a:xfrm>
            <a:off x="529024" y="590842"/>
            <a:ext cx="3253661" cy="2395504"/>
            <a:chOff x="529024" y="590842"/>
            <a:chExt cx="3253661" cy="239550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2E23F2-75E1-4D65-B7C6-EC147BF8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24" y="590842"/>
              <a:ext cx="3253661" cy="176046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6489BD2-4BCB-4070-8AA5-2503D4A148E5}"/>
                </a:ext>
              </a:extLst>
            </p:cNvPr>
            <p:cNvSpPr txBox="1"/>
            <p:nvPr/>
          </p:nvSpPr>
          <p:spPr>
            <a:xfrm>
              <a:off x="1072641" y="2524681"/>
              <a:ext cx="2166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庞门正道粗书体" panose="02010600030101010101" pitchFamily="2" charset="-122"/>
                  <a:ea typeface="庞门正道粗书体" panose="02010600030101010101" pitchFamily="2" charset="-122"/>
                </a:rPr>
                <a:t>水流速度快慢</a:t>
              </a:r>
              <a:endParaRPr lang="en-US" altLang="zh-CN" sz="2400" dirty="0">
                <a:latin typeface="庞门正道粗书体" panose="02010600030101010101" pitchFamily="2" charset="-122"/>
                <a:ea typeface="庞门正道粗书体" panose="02010600030101010101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6777F3F-2DEA-4242-89C9-A1539C3F0C33}"/>
              </a:ext>
            </a:extLst>
          </p:cNvPr>
          <p:cNvGrpSpPr/>
          <p:nvPr/>
        </p:nvGrpSpPr>
        <p:grpSpPr>
          <a:xfrm>
            <a:off x="4469168" y="1743914"/>
            <a:ext cx="3253662" cy="2654482"/>
            <a:chOff x="4469168" y="1743914"/>
            <a:chExt cx="3253662" cy="265448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A51C466-9C6B-4DAF-AB47-9CA21FDB8C9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9168" y="1743914"/>
              <a:ext cx="3253662" cy="20232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DB1EF1-5390-44C1-8161-C907D6871D57}"/>
                </a:ext>
              </a:extLst>
            </p:cNvPr>
            <p:cNvSpPr txBox="1"/>
            <p:nvPr/>
          </p:nvSpPr>
          <p:spPr>
            <a:xfrm>
              <a:off x="5012787" y="3936731"/>
              <a:ext cx="2166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庞门正道粗书体" panose="02010600030101010101" pitchFamily="2" charset="-122"/>
                  <a:ea typeface="庞门正道粗书体" panose="02010600030101010101" pitchFamily="2" charset="-122"/>
                </a:rPr>
                <a:t>环境温度变化</a:t>
              </a:r>
              <a:endParaRPr lang="en-US" altLang="zh-CN" sz="2400" dirty="0">
                <a:latin typeface="庞门正道粗书体" panose="02010600030101010101" pitchFamily="2" charset="-122"/>
                <a:ea typeface="庞门正道粗书体" panose="02010600030101010101" pitchFamily="2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B1E8571-C37E-4AFB-971C-1543B334E33E}"/>
              </a:ext>
            </a:extLst>
          </p:cNvPr>
          <p:cNvGrpSpPr/>
          <p:nvPr/>
        </p:nvGrpSpPr>
        <p:grpSpPr>
          <a:xfrm>
            <a:off x="8430578" y="3198167"/>
            <a:ext cx="3253663" cy="2663495"/>
            <a:chOff x="8430578" y="3198167"/>
            <a:chExt cx="3253663" cy="266349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2FF881F-3862-4B94-B2F4-F2F78D7460B7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0578" y="3198167"/>
              <a:ext cx="3253663" cy="20232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CDEFB4A-90F2-414C-BD76-09C8D7D50149}"/>
                </a:ext>
              </a:extLst>
            </p:cNvPr>
            <p:cNvSpPr txBox="1"/>
            <p:nvPr/>
          </p:nvSpPr>
          <p:spPr>
            <a:xfrm>
              <a:off x="8983906" y="5399997"/>
              <a:ext cx="2166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庞门正道粗书体" panose="02010600030101010101" pitchFamily="2" charset="-122"/>
                  <a:ea typeface="庞门正道粗书体" panose="02010600030101010101" pitchFamily="2" charset="-122"/>
                </a:rPr>
                <a:t>空气污染状况</a:t>
              </a:r>
              <a:endParaRPr lang="en-US" altLang="zh-CN" sz="2400" dirty="0">
                <a:latin typeface="庞门正道粗书体" panose="02010600030101010101" pitchFamily="2" charset="-122"/>
                <a:ea typeface="庞门正道粗书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88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BCDFFD0-3BE2-4C40-8DA2-590D870684DF}"/>
              </a:ext>
            </a:extLst>
          </p:cNvPr>
          <p:cNvGrpSpPr/>
          <p:nvPr/>
        </p:nvGrpSpPr>
        <p:grpSpPr>
          <a:xfrm>
            <a:off x="2731613" y="1504950"/>
            <a:ext cx="2796048" cy="3636132"/>
            <a:chOff x="2731613" y="1504950"/>
            <a:chExt cx="2796048" cy="363613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553C3E-43F4-4589-B560-6EAA24D56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613" y="1504950"/>
              <a:ext cx="2796048" cy="280035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B0F363D-90F0-4325-97C4-630C1E873300}"/>
                </a:ext>
              </a:extLst>
            </p:cNvPr>
            <p:cNvSpPr txBox="1"/>
            <p:nvPr/>
          </p:nvSpPr>
          <p:spPr>
            <a:xfrm>
              <a:off x="3014425" y="4617862"/>
              <a:ext cx="2230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水银体温计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F426B02-DCA3-4F2B-BBAC-2C8D16A7468B}"/>
              </a:ext>
            </a:extLst>
          </p:cNvPr>
          <p:cNvGrpSpPr/>
          <p:nvPr/>
        </p:nvGrpSpPr>
        <p:grpSpPr>
          <a:xfrm>
            <a:off x="6905136" y="1504950"/>
            <a:ext cx="2796048" cy="3636132"/>
            <a:chOff x="6905136" y="1504950"/>
            <a:chExt cx="2796048" cy="363613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E4DF273-8F3D-4701-A751-6D8B909E3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136" y="1504950"/>
              <a:ext cx="2796048" cy="280035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851408-20B3-475D-B2C5-65B4BB41FB26}"/>
                </a:ext>
              </a:extLst>
            </p:cNvPr>
            <p:cNvSpPr txBox="1"/>
            <p:nvPr/>
          </p:nvSpPr>
          <p:spPr>
            <a:xfrm>
              <a:off x="7187948" y="4617862"/>
              <a:ext cx="2230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数字体温计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92097CF-A3C8-4EA3-8217-C04349BC1115}"/>
              </a:ext>
            </a:extLst>
          </p:cNvPr>
          <p:cNvSpPr txBox="1"/>
          <p:nvPr/>
        </p:nvSpPr>
        <p:spPr>
          <a:xfrm>
            <a:off x="3014425" y="5453644"/>
            <a:ext cx="207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连续的状态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088D2F-609C-4C02-A49B-697878D35E8F}"/>
              </a:ext>
            </a:extLst>
          </p:cNvPr>
          <p:cNvSpPr txBox="1"/>
          <p:nvPr/>
        </p:nvSpPr>
        <p:spPr>
          <a:xfrm>
            <a:off x="7187948" y="5453644"/>
            <a:ext cx="207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离散的状态</a:t>
            </a:r>
          </a:p>
        </p:txBody>
      </p:sp>
    </p:spTree>
    <p:extLst>
      <p:ext uri="{BB962C8B-B14F-4D97-AF65-F5344CB8AC3E}">
        <p14:creationId xmlns:p14="http://schemas.microsoft.com/office/powerpoint/2010/main" val="24795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075345" y="172818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模拟信号</a:t>
            </a:r>
          </a:p>
        </p:txBody>
      </p:sp>
      <p:sp>
        <p:nvSpPr>
          <p:cNvPr id="10" name="TextBox 24"/>
          <p:cNvSpPr txBox="1"/>
          <p:nvPr/>
        </p:nvSpPr>
        <p:spPr>
          <a:xfrm>
            <a:off x="7075345" y="2924990"/>
            <a:ext cx="3952048" cy="149930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ct val="150000"/>
              </a:lnSpc>
              <a:defRPr/>
            </a:pPr>
            <a:r>
              <a:rPr lang="zh-CN" altLang="zh-CN" sz="3200" dirty="0">
                <a:solidFill>
                  <a:schemeClr val="bg2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其信号波形可以表示为时间的连续函数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思源黑体" panose="020B0500000000000000" pitchFamily="34" charset="-122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11862102" y="834355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4736706" y="5378869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581240" y="1728181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: 空心 14"/>
          <p:cNvSpPr/>
          <p:nvPr/>
        </p:nvSpPr>
        <p:spPr>
          <a:xfrm>
            <a:off x="-350804" y="4651961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F430CF7-AC7C-4B3F-A238-EA303C9542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3"/>
          <a:stretch/>
        </p:blipFill>
        <p:spPr>
          <a:xfrm>
            <a:off x="1532253" y="1914678"/>
            <a:ext cx="3584403" cy="2411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075345" y="172818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数字信号</a:t>
            </a:r>
          </a:p>
        </p:txBody>
      </p:sp>
      <p:sp>
        <p:nvSpPr>
          <p:cNvPr id="10" name="TextBox 24"/>
          <p:cNvSpPr txBox="1"/>
          <p:nvPr/>
        </p:nvSpPr>
        <p:spPr>
          <a:xfrm>
            <a:off x="7075345" y="2861074"/>
            <a:ext cx="3310601" cy="149930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它在取值上是离散的、不连续的。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思源黑体" panose="020B0500000000000000" pitchFamily="34" charset="-122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11862102" y="834355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4736706" y="5378869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581240" y="1728181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: 空心 14"/>
          <p:cNvSpPr/>
          <p:nvPr/>
        </p:nvSpPr>
        <p:spPr>
          <a:xfrm>
            <a:off x="-350804" y="4651961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F430CF7-AC7C-4B3F-A238-EA303C9542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5"/>
          <a:stretch/>
        </p:blipFill>
        <p:spPr>
          <a:xfrm>
            <a:off x="1555923" y="2180876"/>
            <a:ext cx="3560734" cy="23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3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72B8BF6C-BF2B-4577-852E-305BC4B096B9}"/>
              </a:ext>
            </a:extLst>
          </p:cNvPr>
          <p:cNvSpPr txBox="1"/>
          <p:nvPr/>
        </p:nvSpPr>
        <p:spPr>
          <a:xfrm>
            <a:off x="1709968" y="197695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模拟信号</a:t>
            </a: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F44C88A2-E4AE-4453-B12A-7F8CEB1C4886}"/>
              </a:ext>
            </a:extLst>
          </p:cNvPr>
          <p:cNvSpPr txBox="1"/>
          <p:nvPr/>
        </p:nvSpPr>
        <p:spPr>
          <a:xfrm>
            <a:off x="1709968" y="3173760"/>
            <a:ext cx="3952048" cy="149930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ct val="150000"/>
              </a:lnSpc>
              <a:defRPr/>
            </a:pPr>
            <a:r>
              <a:rPr lang="zh-CN" altLang="zh-CN" sz="3200" dirty="0">
                <a:solidFill>
                  <a:schemeClr val="bg2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其信号波形可以表示为时间的连续函数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思源黑体" panose="020B05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7D1FE-45B6-4F1A-A4C7-507190C4AE8D}"/>
              </a:ext>
            </a:extLst>
          </p:cNvPr>
          <p:cNvSpPr txBox="1"/>
          <p:nvPr/>
        </p:nvSpPr>
        <p:spPr>
          <a:xfrm>
            <a:off x="7478757" y="197695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数字信号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389E2FD8-7668-4539-B4C9-988639FA1689}"/>
              </a:ext>
            </a:extLst>
          </p:cNvPr>
          <p:cNvSpPr txBox="1"/>
          <p:nvPr/>
        </p:nvSpPr>
        <p:spPr>
          <a:xfrm>
            <a:off x="7478757" y="3109844"/>
            <a:ext cx="3310601" cy="149930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它在取值上是离散的、不连续的。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思源黑体" panose="020B05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6F2D099-8AA1-4445-B309-FE61779D01B0}"/>
              </a:ext>
            </a:extLst>
          </p:cNvPr>
          <p:cNvGrpSpPr/>
          <p:nvPr/>
        </p:nvGrpSpPr>
        <p:grpSpPr>
          <a:xfrm>
            <a:off x="5004731" y="2235352"/>
            <a:ext cx="1826141" cy="252637"/>
            <a:chOff x="4488669" y="2610126"/>
            <a:chExt cx="3419857" cy="38472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61678BE-1B04-41AB-B970-5DF1D3068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8669" y="2994845"/>
              <a:ext cx="3419857" cy="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125E171-7072-4759-9BDA-710F1D0D9C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7495" y="2610126"/>
              <a:ext cx="481024" cy="38472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E3A0256-3795-4DF5-949B-C91287F98B37}"/>
              </a:ext>
            </a:extLst>
          </p:cNvPr>
          <p:cNvGrpSpPr/>
          <p:nvPr/>
        </p:nvGrpSpPr>
        <p:grpSpPr>
          <a:xfrm flipH="1" flipV="1">
            <a:off x="5019202" y="2720609"/>
            <a:ext cx="1826141" cy="252628"/>
            <a:chOff x="4488669" y="2610126"/>
            <a:chExt cx="3419857" cy="384721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F41043E-E3C8-4EC4-8FBB-BF28628DC6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8669" y="2994845"/>
              <a:ext cx="3419857" cy="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F0A5D66-D415-4B2C-97DD-572A5E49BE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7495" y="2610126"/>
              <a:ext cx="481024" cy="38472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841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C9B814FA-E2AB-4F1D-8715-A40F0DBB0D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5"/>
          <a:stretch/>
        </p:blipFill>
        <p:spPr>
          <a:xfrm>
            <a:off x="5002475" y="2211348"/>
            <a:ext cx="2191871" cy="1455094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209B4205-F87D-4116-9008-51442830919B}"/>
              </a:ext>
            </a:extLst>
          </p:cNvPr>
          <p:cNvSpPr txBox="1"/>
          <p:nvPr/>
        </p:nvSpPr>
        <p:spPr>
          <a:xfrm>
            <a:off x="5983758" y="22124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思源黑体" panose="020B0500000000000000" pitchFamily="34" charset="-122"/>
              </a:rPr>
              <a:t>数字信号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D0A964-A313-4A0E-9AF4-9E417E194043}"/>
              </a:ext>
            </a:extLst>
          </p:cNvPr>
          <p:cNvGrpSpPr/>
          <p:nvPr/>
        </p:nvGrpSpPr>
        <p:grpSpPr>
          <a:xfrm>
            <a:off x="2877006" y="2686259"/>
            <a:ext cx="1826141" cy="252637"/>
            <a:chOff x="4488665" y="2610126"/>
            <a:chExt cx="3419854" cy="384721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7E9677F-2522-40CF-AEA9-2BA94471D0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8665" y="2994845"/>
              <a:ext cx="3419854" cy="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452C85E-DC2D-439D-B850-1C390DE138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7495" y="2610126"/>
              <a:ext cx="481024" cy="38472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88B4F37-5AD3-455F-89DF-61FEAAF1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2" b="25035"/>
          <a:stretch/>
        </p:blipFill>
        <p:spPr>
          <a:xfrm>
            <a:off x="829407" y="2007163"/>
            <a:ext cx="2060844" cy="14550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B7FE76-5069-4B29-9BB2-DEA7823C28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15" y="1793840"/>
            <a:ext cx="2286590" cy="229010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DE87521-F2B5-4EBB-B5D8-50B6242F2873}"/>
              </a:ext>
            </a:extLst>
          </p:cNvPr>
          <p:cNvSpPr txBox="1"/>
          <p:nvPr/>
        </p:nvSpPr>
        <p:spPr>
          <a:xfrm>
            <a:off x="2915809" y="2412467"/>
            <a:ext cx="174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采样、量化、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ABC07A-6CDA-40AA-AB7C-0CB0306EA4ED}"/>
              </a:ext>
            </a:extLst>
          </p:cNvPr>
          <p:cNvSpPr txBox="1"/>
          <p:nvPr/>
        </p:nvSpPr>
        <p:spPr>
          <a:xfrm>
            <a:off x="2938531" y="2991477"/>
            <a:ext cx="100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编程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4E881E8-8199-4AC1-829D-E6868E57FA1F}"/>
              </a:ext>
            </a:extLst>
          </p:cNvPr>
          <p:cNvGrpSpPr/>
          <p:nvPr/>
        </p:nvGrpSpPr>
        <p:grpSpPr>
          <a:xfrm>
            <a:off x="7493674" y="2672709"/>
            <a:ext cx="1826141" cy="252637"/>
            <a:chOff x="4488665" y="2610126"/>
            <a:chExt cx="3419854" cy="38472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BD816B9-4A8E-47A8-AA2B-9BE5A6608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8665" y="2994845"/>
              <a:ext cx="3419854" cy="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F9B6AF7-9E4C-4E2E-BEBD-44CCDA26FC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7495" y="2610126"/>
              <a:ext cx="481024" cy="38472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56EF336-277A-46BF-A1B1-42B3F7BC5EF5}"/>
              </a:ext>
            </a:extLst>
          </p:cNvPr>
          <p:cNvGrpSpPr/>
          <p:nvPr/>
        </p:nvGrpSpPr>
        <p:grpSpPr>
          <a:xfrm>
            <a:off x="1089668" y="4707658"/>
            <a:ext cx="1848863" cy="1056761"/>
            <a:chOff x="1089668" y="4707658"/>
            <a:chExt cx="1848863" cy="1056761"/>
          </a:xfrm>
        </p:grpSpPr>
        <p:sp>
          <p:nvSpPr>
            <p:cNvPr id="2" name="TextBox 7">
              <a:extLst>
                <a:ext uri="{FF2B5EF4-FFF2-40B4-BE49-F238E27FC236}">
                  <a16:creationId xmlns:a16="http://schemas.microsoft.com/office/drawing/2014/main" id="{967EDE6C-B4DA-42EB-92DA-5112B3B364C7}"/>
                </a:ext>
              </a:extLst>
            </p:cNvPr>
            <p:cNvSpPr txBox="1"/>
            <p:nvPr/>
          </p:nvSpPr>
          <p:spPr>
            <a:xfrm>
              <a:off x="1112390" y="489522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思源黑体" panose="020B0500000000000000" pitchFamily="34" charset="-122"/>
                </a:rPr>
                <a:t>模拟信号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3B55B6D8-58A2-433B-9653-0FB25CA212D9}"/>
                </a:ext>
              </a:extLst>
            </p:cNvPr>
            <p:cNvSpPr/>
            <p:nvPr/>
          </p:nvSpPr>
          <p:spPr>
            <a:xfrm>
              <a:off x="1089668" y="4707658"/>
              <a:ext cx="1787338" cy="1056761"/>
            </a:xfrm>
            <a:prstGeom prst="round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F84FDB7-5CE8-41BE-AF62-2145A593E640}"/>
              </a:ext>
            </a:extLst>
          </p:cNvPr>
          <p:cNvCxnSpPr>
            <a:cxnSpLocks/>
          </p:cNvCxnSpPr>
          <p:nvPr/>
        </p:nvCxnSpPr>
        <p:spPr>
          <a:xfrm>
            <a:off x="1906900" y="3561161"/>
            <a:ext cx="0" cy="1077659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B0CAAA7-0957-4E07-A831-829D249CFBC0}"/>
              </a:ext>
            </a:extLst>
          </p:cNvPr>
          <p:cNvSpPr txBox="1"/>
          <p:nvPr/>
        </p:nvSpPr>
        <p:spPr>
          <a:xfrm>
            <a:off x="8036655" y="2412467"/>
            <a:ext cx="1071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存储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BCD7F9-D6A5-4B8F-9AAA-B699EAE6EA41}"/>
              </a:ext>
            </a:extLst>
          </p:cNvPr>
          <p:cNvSpPr txBox="1"/>
          <p:nvPr/>
        </p:nvSpPr>
        <p:spPr>
          <a:xfrm>
            <a:off x="580685" y="648406"/>
            <a:ext cx="471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模拟信号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转换成</a:t>
            </a:r>
            <a:r>
              <a:rPr lang="zh-CN" altLang="en-US" sz="3200" dirty="0">
                <a:solidFill>
                  <a:srgbClr val="00B05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数字信号</a:t>
            </a:r>
          </a:p>
        </p:txBody>
      </p:sp>
    </p:spTree>
    <p:extLst>
      <p:ext uri="{BB962C8B-B14F-4D97-AF65-F5344CB8AC3E}">
        <p14:creationId xmlns:p14="http://schemas.microsoft.com/office/powerpoint/2010/main" val="126377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22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红色年终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252</Words>
  <Application>Microsoft Office PowerPoint</Application>
  <PresentationFormat>宽屏</PresentationFormat>
  <Paragraphs>93</Paragraphs>
  <Slides>19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等线</vt:lpstr>
      <vt:lpstr>等线 Light</vt:lpstr>
      <vt:lpstr>方正黑体简体</vt:lpstr>
      <vt:lpstr>方正卡通简体</vt:lpstr>
      <vt:lpstr>华文楷体</vt:lpstr>
      <vt:lpstr>华文隶书</vt:lpstr>
      <vt:lpstr>楷体</vt:lpstr>
      <vt:lpstr>庞门正道粗书体</vt:lpstr>
      <vt:lpstr>手书体</vt:lpstr>
      <vt:lpstr>思源黑体</vt:lpstr>
      <vt:lpstr>微软雅黑</vt:lpstr>
      <vt:lpstr>杨任东竹石体-Semibold</vt:lpstr>
      <vt:lpstr>站酷快乐体2016修订版</vt:lpstr>
      <vt:lpstr>站酷文艺体</vt:lpstr>
      <vt:lpstr>字魂58号-创中黑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DELL</cp:lastModifiedBy>
  <cp:revision>170</cp:revision>
  <dcterms:created xsi:type="dcterms:W3CDTF">2019-07-04T08:14:00Z</dcterms:created>
  <dcterms:modified xsi:type="dcterms:W3CDTF">2020-02-17T01:01:46Z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